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25"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Montserrat" panose="020B0604020202020204" charset="0"/>
      <p:regular r:id="rId36"/>
    </p:embeddedFont>
    <p:embeddedFont>
      <p:font typeface="Montserrat Bold" panose="020B0604020202020204" charset="0"/>
      <p:regular r:id="rId37"/>
    </p:embeddedFont>
    <p:embeddedFont>
      <p:font typeface="Montserrat Heavy" panose="020B0604020202020204" charset="0"/>
      <p:regular r:id="rId38"/>
    </p:embeddedFont>
    <p:embeddedFont>
      <p:font typeface="Montserrat Semi-Bold" panose="020B0604020202020204" charset="0"/>
      <p:regular r:id="rId39"/>
    </p:embeddedFont>
    <p:embeddedFont>
      <p:font typeface="Montserrat Ultra-Bold" panose="020B0604020202020204" charset="0"/>
      <p:regular r:id="rId40"/>
    </p:embeddedFont>
    <p:embeddedFont>
      <p:font typeface="Poppins Bold" panose="020B0604020202020204" charset="0"/>
      <p:regular r:id="rId41"/>
    </p:embeddedFont>
    <p:embeddedFont>
      <p:font typeface="Poppins Bold Italics" panose="020B0604020202020204" charset="0"/>
      <p:regular r:id="rId42"/>
    </p:embeddedFont>
    <p:embeddedFont>
      <p:font typeface="Poppins Heavy" panose="020B0604020202020204" charset="0"/>
      <p:regular r:id="rId43"/>
    </p:embeddedFont>
    <p:embeddedFont>
      <p:font typeface="Poppins Italics"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3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Web Hypertext Application Technology Working Group (WHATWG) is a community of people interested in evolving HTML and related technologies.</a:t>
            </a:r>
          </a:p>
          <a:p>
            <a:endParaRPr lang="en-US"/>
          </a:p>
          <a:p>
            <a:endParaRPr lang="en-US"/>
          </a:p>
          <a:p>
            <a:r>
              <a:rPr lang="en-US"/>
              <a:t>The World Wide Web Consortium (W3C) is the main international standards organization for the World Wide Web. Founded in 1994 and led by Tim Berners-Lee, the consortium is made up of member organizations that maintain full-time staff working together in the development of standards for the World Wide Web.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Tools and Technologies for Effective Web Communication</a:t>
            </a:r>
          </a:p>
          <a:p>
            <a:endParaRPr lang="en-US"/>
          </a:p>
          <a:p>
            <a:r>
              <a:rPr lang="en-US"/>
              <a:t>Development tools like text editors, browsers, and developer tools enhance the web development process by making it easier to write, test, and debug code.</a:t>
            </a:r>
          </a:p>
          <a:p>
            <a:endParaRPr lang="en-US"/>
          </a:p>
          <a:p>
            <a:r>
              <a:rPr lang="en-US"/>
              <a:t>Text Editors: Help developers write and organize their code efficiently, with features like syntax highlighting and code suggestions.</a:t>
            </a:r>
          </a:p>
          <a:p>
            <a:endParaRPr lang="en-US"/>
          </a:p>
          <a:p>
            <a:r>
              <a:rPr lang="en-US"/>
              <a:t>Browsers: Allow developers to see how their websites will look and function in real time, ensuring everything works as expected.</a:t>
            </a:r>
          </a:p>
          <a:p>
            <a:endParaRPr lang="en-US"/>
          </a:p>
          <a:p>
            <a:r>
              <a:rPr lang="en-US"/>
              <a:t>Developer Tools: Built into browsers, these tools let developers inspect and debug their code, fix errors, and optimize performance, making the development process faster and more accurate.</a:t>
            </a:r>
          </a:p>
          <a:p>
            <a:endParaRPr lang="en-US"/>
          </a:p>
          <a:p>
            <a:r>
              <a:rPr lang="en-US"/>
              <a:t>Overall, these tools simplify the process, helping developers build better websites more efficiently.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Multimedia, like images and videos, is important in web communication because it makes content more engaging and easier to understand.</a:t>
            </a:r>
          </a:p>
          <a:p>
            <a:endParaRPr lang="en-US"/>
          </a:p>
          <a:p>
            <a:r>
              <a:rPr lang="en-US"/>
              <a:t>Enhance the Message: They can illustrate concepts, grab attention, and make the content more memorable and interesting.</a:t>
            </a:r>
          </a:p>
          <a:p>
            <a:endParaRPr lang="en-US"/>
          </a:p>
          <a:p>
            <a:r>
              <a:rPr lang="en-US"/>
              <a:t>Hinder the Message: If not used properly, they can slow down the website, distract from the main message, or cause accessibility issues.</a:t>
            </a:r>
          </a:p>
          <a:p>
            <a:endParaRPr lang="en-US"/>
          </a:p>
          <a:p>
            <a:r>
              <a:rPr lang="en-US"/>
              <a:t>Overall, when used effectively, multimedia improves the user experience by making content more dynamic and engaging.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Web Pages: The basic building blocks of the web are web pages, which are documents written in HTML (HyperText Markup Language) and can include text, images, videos, and other multimedia content.</a:t>
            </a:r>
          </a:p>
          <a:p>
            <a:endParaRPr lang="en-US"/>
          </a:p>
          <a:p>
            <a:r>
              <a:rPr lang="en-US"/>
              <a:t>Web Browsers: To access the web, users utilize web browsers like Google Chrome, Mozilla Firefox, Safari, or Microsoft Edge. Browsers retrieve web pages from web servers and render them on users’ devices.</a:t>
            </a:r>
          </a:p>
          <a:p>
            <a:endParaRPr lang="en-US"/>
          </a:p>
          <a:p>
            <a:r>
              <a:rPr lang="en-US"/>
              <a:t>Hyperlinks: Web pages are interconnected through hyperlinks, which allow users to navigate from one page to another by clicking on links. This creates a web of information, hence the name "World Wide Web."</a:t>
            </a:r>
          </a:p>
          <a:p>
            <a:endParaRPr lang="en-US"/>
          </a:p>
          <a:p>
            <a:r>
              <a:rPr lang="en-US"/>
              <a:t>Web Servers: Web pages are stored on web servers, which are computers connected to the internet that host and serve content to users upon request.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 It Works:</a:t>
            </a:r>
          </a:p>
          <a:p>
            <a:endParaRPr lang="en-US"/>
          </a:p>
          <a:p>
            <a:r>
              <a:rPr lang="en-US"/>
              <a:t>When you enter a URL (Uniform Resource Locator) into a web browser, the browser sends a request to the web server hosting the page. The server responds by sending the requested HTML document back to the browser, which then displays it to the user.</a:t>
            </a:r>
          </a:p>
          <a:p>
            <a:endParaRPr lang="en-US"/>
          </a:p>
          <a:p>
            <a:r>
              <a:rPr lang="en-US"/>
              <a:t>The browser can also load additional resources like CSS (Cascading Style Sheets) for styling and JavaScript for interactivity, enhancing the user experience.</a:t>
            </a:r>
          </a:p>
          <a:p>
            <a:endParaRPr lang="en-US"/>
          </a:p>
          <a:p>
            <a:endParaRPr lang="en-US"/>
          </a:p>
          <a:p>
            <a:endParaRPr lang="en-US"/>
          </a:p>
          <a:p>
            <a:r>
              <a:rPr lang="en-US"/>
              <a:t>Impact:</a:t>
            </a:r>
          </a:p>
          <a:p>
            <a:endParaRPr lang="en-US"/>
          </a:p>
          <a:p>
            <a:r>
              <a:rPr lang="en-US"/>
              <a:t>The World Wide Web has revolutionized communication, commerce, education, and entertainment. It has enabled the rise of social media, e-commerce platforms, online learning, and countless other digital services.</a:t>
            </a:r>
          </a:p>
          <a:p>
            <a:endParaRPr lang="en-US"/>
          </a:p>
          <a:p>
            <a:r>
              <a:rPr lang="en-US"/>
              <a:t>It has democratized access to information, allowing people from all over the world to publish content and share knowledge.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Evolution:</a:t>
            </a:r>
          </a:p>
          <a:p>
            <a:endParaRPr lang="en-US"/>
          </a:p>
          <a:p>
            <a:r>
              <a:rPr lang="en-US"/>
              <a:t>The web has evolved from its early days of static HTML pages to a dynamic and interactive platform. Technologies like CSS, JavaScript, and various web frameworks have transformed the web into a highly interactive medium.</a:t>
            </a:r>
          </a:p>
          <a:p>
            <a:r>
              <a:rPr lang="en-US"/>
              <a:t>The advent of Web 2.0 introduced user-generated content, social networking, and collaboration, further enhancing the web’s role in our daily lives.</a:t>
            </a:r>
          </a:p>
          <a:p>
            <a:endParaRPr lang="en-US"/>
          </a:p>
          <a:p>
            <a:endParaRPr lang="en-US"/>
          </a:p>
          <a:p>
            <a:r>
              <a:rPr lang="en-US"/>
              <a:t>Future:</a:t>
            </a:r>
          </a:p>
          <a:p>
            <a:endParaRPr lang="en-US"/>
          </a:p>
          <a:p>
            <a:r>
              <a:rPr lang="en-US"/>
              <a:t>The web continues to evolve with the development of new technologies like Web 3.0, which aims to create a more decentralized, secure, and user-centric web. Innovations like the Semantic Web and blockchain technology are also shaping the future of the web.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 (HyperText Transfer Protocol) and HTTPS (HyperText Transfer Protocol Secure) are protocols used for transmitting data between a web browser and a web server. While they serve the same basic purpose, there are crucial differences between them that have significant implications for security and privacy.</a:t>
            </a:r>
          </a:p>
          <a:p>
            <a:endParaRPr lang="en-US"/>
          </a:p>
          <a:p>
            <a:endParaRPr lang="en-US"/>
          </a:p>
          <a:p>
            <a:r>
              <a:rPr lang="en-US"/>
              <a:t>HTTP: HTTP is the standard protocol used for transferring web pages and other content from a web server to a web browser. It operates over TCP (Transmission Control Protocol) and is responsible for transmitting data in plain text, meaning the data can be intercepted and read by anyone who manages to access it.</a:t>
            </a:r>
          </a:p>
          <a:p>
            <a:endParaRPr lang="en-US"/>
          </a:p>
          <a:p>
            <a:r>
              <a:rPr lang="en-US"/>
              <a:t>HTTPS: HTTPS is an extension of HTTP that includes security features. It uses SSL/TLS (Secure Sockets Layer/Transport Layer Security) protocols to encrypt the data being transmitted, ensuring that even if the data is intercepted, it cannot be read without decryption.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Security:</a:t>
            </a:r>
          </a:p>
          <a:p>
            <a:endParaRPr lang="en-US"/>
          </a:p>
          <a:p>
            <a:r>
              <a:rPr lang="en-US"/>
              <a:t>HTTP: Data transmitted using HTTP is unencrypted, meaning it is vulnerable to interception by hackers or malicious entities. This lack of encryption can lead to data breaches, especially when sensitive information like passwords or credit card details are involved.</a:t>
            </a:r>
          </a:p>
          <a:p>
            <a:r>
              <a:rPr lang="en-US"/>
              <a:t>HTTPS: Data transmitted using HTTPS is encrypted, making it secure against interception. The encryption process ensures that even if data is intercepted, it cannot be easily deciphered. HTTPS also authenticates the website, ensuring that the communication is with the intended server.</a:t>
            </a:r>
          </a:p>
          <a:p>
            <a:endParaRPr lang="en-US"/>
          </a:p>
          <a:p>
            <a:endParaRPr lang="en-US"/>
          </a:p>
          <a:p>
            <a:r>
              <a:rPr lang="en-US"/>
              <a:t>Port Numbers:</a:t>
            </a:r>
          </a:p>
          <a:p>
            <a:endParaRPr lang="en-US"/>
          </a:p>
          <a:p>
            <a:r>
              <a:rPr lang="en-US"/>
              <a:t>HTTP: Typically operates over port 80.</a:t>
            </a:r>
          </a:p>
          <a:p>
            <a:r>
              <a:rPr lang="en-US"/>
              <a:t>HTTPS: Operates over port 443, which is dedicated to encrypted communications.</a:t>
            </a:r>
          </a:p>
          <a:p>
            <a:r>
              <a:rPr lang="en-US"/>
              <a:t>SSL/TLS Certificates:</a:t>
            </a:r>
          </a:p>
          <a:p>
            <a:endParaRPr lang="en-US"/>
          </a:p>
          <a:p>
            <a:r>
              <a:rPr lang="en-US"/>
              <a:t>HTTP: Does not require an SSL/TLS certificate. As a result, there’s no encryption and no guarantee that the server is who it claims to be.</a:t>
            </a:r>
          </a:p>
          <a:p>
            <a:r>
              <a:rPr lang="en-US"/>
              <a:t>HTTPS: Requires an SSL/TLS certificate issued by a trusted Certificate Authority (CA). This certificate verifies the identity of the server and enables the encryption of data, adding a layer of trust and security.</a:t>
            </a:r>
          </a:p>
          <a:p>
            <a:endParaRPr lang="en-US"/>
          </a:p>
          <a:p>
            <a:endParaRPr lang="en-US"/>
          </a:p>
          <a:p>
            <a:r>
              <a:rPr lang="en-US"/>
              <a:t>Data Integrity:</a:t>
            </a:r>
          </a:p>
          <a:p>
            <a:endParaRPr lang="en-US"/>
          </a:p>
          <a:p>
            <a:r>
              <a:rPr lang="en-US"/>
              <a:t>HTTP: Data can be altered or corrupted during transmission without detection, as there are no integrity checks in place.</a:t>
            </a:r>
          </a:p>
          <a:p>
            <a:r>
              <a:rPr lang="en-US"/>
              <a:t>HTTPS: Ensures data integrity by detecting if any data has been tampered with during transmission, thus preventing man-in-the-middle attacks.</a:t>
            </a:r>
          </a:p>
          <a:p>
            <a:endParaRPr lang="en-US"/>
          </a:p>
          <a:p>
            <a:endParaRPr lang="en-US"/>
          </a:p>
          <a:p>
            <a:r>
              <a:rPr lang="en-US"/>
              <a:t>SEO Impact:</a:t>
            </a:r>
          </a:p>
          <a:p>
            <a:endParaRPr lang="en-US"/>
          </a:p>
          <a:p>
            <a:r>
              <a:rPr lang="en-US"/>
              <a:t>HTTP: Websites using HTTP may be penalized by search engines like Google, which prioritize secure websites in their rankings.</a:t>
            </a:r>
          </a:p>
          <a:p>
            <a:r>
              <a:rPr lang="en-US"/>
              <a:t>HTTPS: HTTPS is favored by search engines, leading to better search engine optimization (SEO) rankings. This means that secure websites are more likely to appear higher in search results.</a:t>
            </a:r>
          </a:p>
          <a:p>
            <a:endParaRPr lang="en-US"/>
          </a:p>
          <a:p>
            <a:r>
              <a:rPr lang="en-US"/>
              <a:t>Browser Indicators:</a:t>
            </a:r>
          </a:p>
          <a:p>
            <a:endParaRPr lang="en-US"/>
          </a:p>
          <a:p>
            <a:r>
              <a:rPr lang="en-US"/>
              <a:t>HTTP: Browsers typically display an "insecure" warning or a "not secure" message next to the URL of a website using HTTP, alerting users to potential risks.</a:t>
            </a:r>
          </a:p>
          <a:p>
            <a:r>
              <a:rPr lang="en-US"/>
              <a:t>HTTPS: Browsers display a padlock icon or “secure” message, indicating that the connection is encrypted and the website is trustworthy.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Privacy and Security:</a:t>
            </a:r>
          </a:p>
          <a:p>
            <a:endParaRPr lang="en-US"/>
          </a:p>
          <a:p>
            <a:r>
              <a:rPr lang="en-US"/>
              <a:t>HTTPS is crucial for protecting user data, especially on websites that handle sensitive information like personal details, passwords, or payment information. It prevents attackers from intercepting and misusing data, ensuring that users’ privacy is maintained.</a:t>
            </a:r>
          </a:p>
          <a:p>
            <a:endParaRPr lang="en-US"/>
          </a:p>
          <a:p>
            <a:endParaRPr lang="en-US"/>
          </a:p>
          <a:p>
            <a:r>
              <a:rPr lang="en-US"/>
              <a:t>Trust and Credibility:</a:t>
            </a:r>
          </a:p>
          <a:p>
            <a:endParaRPr lang="en-US"/>
          </a:p>
          <a:p>
            <a:r>
              <a:rPr lang="en-US"/>
              <a:t>Websites using HTTPS are perceived as more trustworthy by users. The presence of an SSL/TLS certificate and a secure connection indicates that the website takes security seriously, which can enhance the credibility of the site.</a:t>
            </a:r>
          </a:p>
          <a:p>
            <a:endParaRPr lang="en-US"/>
          </a:p>
          <a:p>
            <a:endParaRPr lang="en-US"/>
          </a:p>
          <a:p>
            <a:r>
              <a:rPr lang="en-US"/>
              <a:t>Compliance and Legal </a:t>
            </a:r>
          </a:p>
          <a:p>
            <a:r>
              <a:rPr lang="en-US"/>
              <a:t>Requirements:</a:t>
            </a:r>
          </a:p>
          <a:p>
            <a:endParaRPr lang="en-US"/>
          </a:p>
          <a:p>
            <a:r>
              <a:rPr lang="en-US"/>
              <a:t>Many regulations and data protection laws, such as the General Data Protection Regulation (GDPR) in Europe, require that websites use HTTPS to protect user data. Failure to implement HTTPS can lead to legal consequences and loss of user trust.</a:t>
            </a:r>
          </a:p>
          <a:p>
            <a:endParaRPr lang="en-US"/>
          </a:p>
          <a:p>
            <a:r>
              <a:rPr lang="en-US"/>
              <a:t>Protection Against Cyber Threats:</a:t>
            </a:r>
          </a:p>
          <a:p>
            <a:endParaRPr lang="en-US"/>
          </a:p>
          <a:p>
            <a:r>
              <a:rPr lang="en-US"/>
              <a:t>HTTPS protects against various cyber threats, including man-in-the-middle attacks, eavesdropping, and data tampering. By ensuring that the data is encrypted, HTTPS makes it much more difficult for attackers to access or alter the information being transmitted.</a:t>
            </a:r>
          </a:p>
          <a:p>
            <a:endParaRPr lang="en-US"/>
          </a:p>
          <a:p>
            <a:r>
              <a:rPr lang="en-US"/>
              <a:t>SEO and User Experience:</a:t>
            </a:r>
          </a:p>
          <a:p>
            <a:endParaRPr lang="en-US"/>
          </a:p>
          <a:p>
            <a:r>
              <a:rPr lang="en-US"/>
              <a:t>As mentioned earlier, search engines favor HTTPS websites, which can lead to better visibility and higher traffic. Additionally, users are more likely to stay on and interact with a website they perceive as secure, improving the overall user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Client and Server Roles:</a:t>
            </a:r>
          </a:p>
          <a:p>
            <a:r>
              <a:rPr lang="en-US"/>
              <a:t>The Client:</a:t>
            </a:r>
          </a:p>
          <a:p>
            <a:r>
              <a:rPr lang="en-US"/>
              <a:t>The client is the entity that initiates communication. It could be a web browser, a mobile app, or any other software that requests information or services from a server. The client's primary role is to send requests to the server and process the responses.</a:t>
            </a:r>
          </a:p>
          <a:p>
            <a:r>
              <a:rPr lang="en-US"/>
              <a:t>The Server:</a:t>
            </a:r>
          </a:p>
          <a:p>
            <a:r>
              <a:rPr lang="en-US"/>
              <a:t>The server is the entity that responds to the client's requests. It is typically a more powerful machine or a set of machines that store data, host websites, or run applications. The server's role is to process incoming requests, retrieve the necessary data or perform required operations, and send back a response to the client.</a:t>
            </a:r>
          </a:p>
          <a:p>
            <a:endParaRPr lang="en-US"/>
          </a:p>
          <a:p>
            <a:r>
              <a:rPr lang="en-US"/>
              <a:t>2. The Request-Response Cycle:</a:t>
            </a:r>
          </a:p>
          <a:p>
            <a:r>
              <a:rPr lang="en-US"/>
              <a:t>Request:</a:t>
            </a:r>
          </a:p>
          <a:p>
            <a:r>
              <a:rPr lang="en-US"/>
              <a:t>The communication begins when the client sends a request to the server. This request is usually made through the HTTP or HTTPS protocol, which standardizes the way data is transmitted over the web. The request might ask for a web page, a file, or some data from a database.</a:t>
            </a:r>
          </a:p>
          <a:p>
            <a:r>
              <a:rPr lang="en-US"/>
              <a:t>Processing:</a:t>
            </a:r>
          </a:p>
          <a:p>
            <a:r>
              <a:rPr lang="en-US"/>
              <a:t>Once the server receives the request, it processes it by retrieving the required resources, executing server-side scripts, or interacting with databases. The server determines what response to send back to the client.</a:t>
            </a:r>
          </a:p>
          <a:p>
            <a:r>
              <a:rPr lang="en-US"/>
              <a:t>Response:</a:t>
            </a:r>
          </a:p>
          <a:p>
            <a:r>
              <a:rPr lang="en-US"/>
              <a:t>After processing the request, the server sends back a response. This response typically includes the requested content (like an HTML page), status codes (like 200 OK or 404 Not Found), and other necessary metadata. The client then renders this content for the user.</a:t>
            </a:r>
          </a:p>
          <a:p>
            <a:endParaRPr lang="en-US"/>
          </a:p>
          <a:p>
            <a:r>
              <a:rPr lang="en-US"/>
              <a:t>3. Example of Web Communication:</a:t>
            </a:r>
          </a:p>
          <a:p>
            <a:r>
              <a:rPr lang="en-US"/>
              <a:t>Web Page Load:</a:t>
            </a:r>
          </a:p>
          <a:p>
            <a:r>
              <a:rPr lang="en-US"/>
              <a:t>When you enter a URL in a web browser, the browser (client) sends an HTTP/HTTPS request to the web server hosting the website. The server processes this request, gathers the necessary HTML, CSS, JavaScript, and image files, and sends them back to the browser. The browser then interprets and displays these files as a cohesive web page.</a:t>
            </a:r>
          </a:p>
          <a:p>
            <a:endParaRPr lang="en-US"/>
          </a:p>
          <a:p>
            <a:r>
              <a:rPr lang="en-US"/>
              <a:t>4. Scalability and Efficiency:</a:t>
            </a:r>
          </a:p>
          <a:p>
            <a:r>
              <a:rPr lang="en-US"/>
              <a:t>Handling Multiple Clients:</a:t>
            </a:r>
          </a:p>
          <a:p>
            <a:r>
              <a:rPr lang="en-US"/>
              <a:t>Servers are designed to handle multiple clients simultaneously. A single server can respond to thousands of clients at once, distributing resources efficiently and ensuring that each client receives a timely response.</a:t>
            </a:r>
          </a:p>
          <a:p>
            <a:r>
              <a:rPr lang="en-US"/>
              <a:t>Load Balancing:</a:t>
            </a:r>
          </a:p>
          <a:p>
            <a:r>
              <a:rPr lang="en-US"/>
              <a:t>In more complex systems, load balancing is used to distribute client requests across multiple servers. This ensures that no single server becomes a bottleneck, enhancing the scalability and reliability of web communication.</a:t>
            </a:r>
          </a:p>
          <a:p>
            <a:endParaRPr lang="en-US"/>
          </a:p>
          <a:p>
            <a:r>
              <a:rPr lang="en-US"/>
              <a:t>5. Security Considerations:</a:t>
            </a:r>
          </a:p>
          <a:p>
            <a:r>
              <a:rPr lang="en-US"/>
              <a:t>Secure Communication:</a:t>
            </a:r>
          </a:p>
          <a:p>
            <a:r>
              <a:rPr lang="en-US"/>
              <a:t>The use of HTTPS in the client-server model ensures that data transmitted between the client and server is encrypted, protecting it from eavesdropping or tampering. This is crucial for maintaining privacy and security, especially when sensitive information like passwords or financial data is involved.</a:t>
            </a:r>
          </a:p>
          <a:p>
            <a:endParaRPr lang="en-US"/>
          </a:p>
          <a:p>
            <a:r>
              <a:rPr lang="en-US"/>
              <a:t>6. Importance of the Client-Server Model:</a:t>
            </a:r>
          </a:p>
          <a:p>
            <a:r>
              <a:rPr lang="en-US"/>
              <a:t>Centralized Control:</a:t>
            </a:r>
          </a:p>
          <a:p>
            <a:r>
              <a:rPr lang="en-US"/>
              <a:t>The client-server model centralizes control over data and services, making it easier to manage, update, and secure. Servers can be maintained and upgraded without requiring changes on the client side, simplifying the overall system management.</a:t>
            </a:r>
          </a:p>
          <a:p>
            <a:r>
              <a:rPr lang="en-US"/>
              <a:t>Resource Management:</a:t>
            </a:r>
          </a:p>
          <a:p>
            <a:r>
              <a:rPr lang="en-US"/>
              <a:t>Servers can efficiently manage resources, such as databases and files, and control access to them. This centralization helps in maintaining data integrity and consistency.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Client and Server Roles:</a:t>
            </a:r>
          </a:p>
          <a:p>
            <a:r>
              <a:rPr lang="en-US"/>
              <a:t>The Client:</a:t>
            </a:r>
          </a:p>
          <a:p>
            <a:r>
              <a:rPr lang="en-US"/>
              <a:t>The client is the entity that initiates communication. It could be a web browser, a mobile app, or any other software that requests information or services from a server. The client's primary role is to send requests to the server and process the responses.</a:t>
            </a:r>
          </a:p>
          <a:p>
            <a:r>
              <a:rPr lang="en-US"/>
              <a:t>The Server:</a:t>
            </a:r>
          </a:p>
          <a:p>
            <a:r>
              <a:rPr lang="en-US"/>
              <a:t>The server is the entity that responds to the client's requests. It is typically a more powerful machine or a set of machines that store data, host websites, or run applications. The server's role is to process incoming requests, retrieve the necessary data or perform required operations, and send back a response to the client.</a:t>
            </a:r>
          </a:p>
          <a:p>
            <a:endParaRPr lang="en-US"/>
          </a:p>
          <a:p>
            <a:r>
              <a:rPr lang="en-US"/>
              <a:t>2. The Request-Response Cycle:</a:t>
            </a:r>
          </a:p>
          <a:p>
            <a:r>
              <a:rPr lang="en-US"/>
              <a:t>Request:</a:t>
            </a:r>
          </a:p>
          <a:p>
            <a:r>
              <a:rPr lang="en-US"/>
              <a:t>The communication begins when the client sends a request to the server. This request is usually made through the HTTP or HTTPS protocol, which standardizes the way data is transmitted over the web. The request might ask for a web page, a file, or some data from a database.</a:t>
            </a:r>
          </a:p>
          <a:p>
            <a:r>
              <a:rPr lang="en-US"/>
              <a:t>Processing:</a:t>
            </a:r>
          </a:p>
          <a:p>
            <a:r>
              <a:rPr lang="en-US"/>
              <a:t>Once the server receives the request, it processes it by retrieving the required resources, executing server-side scripts, or interacting with databases. The server determines what response to send back to the client.</a:t>
            </a:r>
          </a:p>
          <a:p>
            <a:r>
              <a:rPr lang="en-US"/>
              <a:t>Response:</a:t>
            </a:r>
          </a:p>
          <a:p>
            <a:r>
              <a:rPr lang="en-US"/>
              <a:t>After processing the request, the server sends back a response. This response typically includes the requested content (like an HTML page), status codes (like 200 OK or 404 Not Found), and other necessary metadata. The client then renders this content for the user.</a:t>
            </a:r>
          </a:p>
          <a:p>
            <a:endParaRPr lang="en-US"/>
          </a:p>
          <a:p>
            <a:r>
              <a:rPr lang="en-US"/>
              <a:t>3. Example of Web Communication:</a:t>
            </a:r>
          </a:p>
          <a:p>
            <a:r>
              <a:rPr lang="en-US"/>
              <a:t>Web Page Load:</a:t>
            </a:r>
          </a:p>
          <a:p>
            <a:r>
              <a:rPr lang="en-US"/>
              <a:t>When you enter a URL in a web browser, the browser (client) sends an HTTP/HTTPS request to the web server hosting the website. The server processes this request, gathers the necessary HTML, CSS, JavaScript, and image files, and sends them back to the browser. The browser then interprets and displays these files as a cohesive web page.</a:t>
            </a:r>
          </a:p>
          <a:p>
            <a:endParaRPr lang="en-US"/>
          </a:p>
          <a:p>
            <a:r>
              <a:rPr lang="en-US"/>
              <a:t>4. Scalability and Efficiency:</a:t>
            </a:r>
          </a:p>
          <a:p>
            <a:r>
              <a:rPr lang="en-US"/>
              <a:t>Handling Multiple Clients:</a:t>
            </a:r>
          </a:p>
          <a:p>
            <a:r>
              <a:rPr lang="en-US"/>
              <a:t>Servers are designed to handle multiple clients simultaneously. A single server can respond to thousands of clients at once, distributing resources efficiently and ensuring that each client receives a timely response.</a:t>
            </a:r>
          </a:p>
          <a:p>
            <a:r>
              <a:rPr lang="en-US"/>
              <a:t>Load Balancing:</a:t>
            </a:r>
          </a:p>
          <a:p>
            <a:r>
              <a:rPr lang="en-US"/>
              <a:t>In more complex systems, load balancing is used to distribute client requests across multiple servers. This ensures that no single server becomes a bottleneck, enhancing the scalability and reliability of web communication.</a:t>
            </a:r>
          </a:p>
          <a:p>
            <a:endParaRPr lang="en-US"/>
          </a:p>
          <a:p>
            <a:r>
              <a:rPr lang="en-US"/>
              <a:t>5. Security Considerations:</a:t>
            </a:r>
          </a:p>
          <a:p>
            <a:r>
              <a:rPr lang="en-US"/>
              <a:t>Secure Communication:</a:t>
            </a:r>
          </a:p>
          <a:p>
            <a:r>
              <a:rPr lang="en-US"/>
              <a:t>The use of HTTPS in the client-server model ensures that data transmitted between the client and server is encrypted, protecting it from eavesdropping or tampering. This is crucial for maintaining privacy and security, especially when sensitive information like passwords or financial data is involved.</a:t>
            </a:r>
          </a:p>
          <a:p>
            <a:endParaRPr lang="en-US"/>
          </a:p>
          <a:p>
            <a:r>
              <a:rPr lang="en-US"/>
              <a:t>6. Importance of the Client-Server Model:</a:t>
            </a:r>
          </a:p>
          <a:p>
            <a:r>
              <a:rPr lang="en-US"/>
              <a:t>Centralized Control:</a:t>
            </a:r>
          </a:p>
          <a:p>
            <a:r>
              <a:rPr lang="en-US"/>
              <a:t>The client-server model centralizes control over data and services, making it easier to manage, update, and secure. Servers can be maintained and upgraded without requiring changes on the client side, simplifying the overall system management.</a:t>
            </a:r>
          </a:p>
          <a:p>
            <a:r>
              <a:rPr lang="en-US"/>
              <a:t>Resource Management:</a:t>
            </a:r>
          </a:p>
          <a:p>
            <a:r>
              <a:rPr lang="en-US"/>
              <a:t>Servers can efficiently manage resources, such as databases and files, and control access to them. This centralization helps in maintaining data integrity and consistency.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81743" y="-401666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805408"/>
            <a:ext cx="2670700" cy="3086100"/>
            <a:chOff x="0" y="0"/>
            <a:chExt cx="703394" cy="812800"/>
          </a:xfrm>
        </p:grpSpPr>
        <p:sp>
          <p:nvSpPr>
            <p:cNvPr id="4" name="Freeform 4"/>
            <p:cNvSpPr/>
            <p:nvPr/>
          </p:nvSpPr>
          <p:spPr>
            <a:xfrm>
              <a:off x="0" y="0"/>
              <a:ext cx="703394" cy="812800"/>
            </a:xfrm>
            <a:custGeom>
              <a:avLst/>
              <a:gdLst/>
              <a:ahLst/>
              <a:cxnLst/>
              <a:rect l="l" t="t" r="r" b="b"/>
              <a:pathLst>
                <a:path w="703394" h="812800">
                  <a:moveTo>
                    <a:pt x="0" y="0"/>
                  </a:moveTo>
                  <a:lnTo>
                    <a:pt x="703394" y="0"/>
                  </a:lnTo>
                  <a:lnTo>
                    <a:pt x="703394" y="812800"/>
                  </a:lnTo>
                  <a:lnTo>
                    <a:pt x="0" y="812800"/>
                  </a:lnTo>
                  <a:close/>
                </a:path>
              </a:pathLst>
            </a:custGeom>
            <a:solidFill>
              <a:srgbClr val="3EC58C"/>
            </a:solidFill>
          </p:spPr>
        </p:sp>
        <p:sp>
          <p:nvSpPr>
            <p:cNvPr id="5" name="TextBox 5"/>
            <p:cNvSpPr txBox="1"/>
            <p:nvPr/>
          </p:nvSpPr>
          <p:spPr>
            <a:xfrm>
              <a:off x="0" y="-38100"/>
              <a:ext cx="703394"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1425167" y="440091"/>
            <a:ext cx="3653250" cy="424815"/>
          </a:xfrm>
          <a:prstGeom prst="rect">
            <a:avLst/>
          </a:prstGeom>
        </p:spPr>
        <p:txBody>
          <a:bodyPr lIns="0" tIns="0" rIns="0" bIns="0" rtlCol="0" anchor="t">
            <a:spAutoFit/>
          </a:bodyPr>
          <a:lstStyle/>
          <a:p>
            <a:pPr algn="l">
              <a:lnSpc>
                <a:spcPts val="3359"/>
              </a:lnSpc>
            </a:pPr>
            <a:r>
              <a:rPr lang="en-US" sz="2400">
                <a:solidFill>
                  <a:srgbClr val="000000"/>
                </a:solidFill>
                <a:latin typeface="Poppins Bold"/>
                <a:ea typeface="Poppins Bold"/>
                <a:cs typeface="Poppins Bold"/>
                <a:sym typeface="Poppins Bold"/>
              </a:rPr>
              <a:t>WEB Course</a:t>
            </a:r>
          </a:p>
        </p:txBody>
      </p:sp>
      <p:sp>
        <p:nvSpPr>
          <p:cNvPr id="7" name="TextBox 7"/>
          <p:cNvSpPr txBox="1"/>
          <p:nvPr/>
        </p:nvSpPr>
        <p:spPr>
          <a:xfrm>
            <a:off x="1028700" y="2343150"/>
            <a:ext cx="15218060" cy="4648200"/>
          </a:xfrm>
          <a:prstGeom prst="rect">
            <a:avLst/>
          </a:prstGeom>
        </p:spPr>
        <p:txBody>
          <a:bodyPr lIns="0" tIns="0" rIns="0" bIns="0" rtlCol="0" anchor="t">
            <a:spAutoFit/>
          </a:bodyPr>
          <a:lstStyle/>
          <a:p>
            <a:pPr algn="l">
              <a:lnSpc>
                <a:spcPts val="12000"/>
              </a:lnSpc>
            </a:pPr>
            <a:r>
              <a:rPr lang="en-US" sz="12000" spc="-240">
                <a:solidFill>
                  <a:srgbClr val="000000"/>
                </a:solidFill>
                <a:latin typeface="Montserrat Semi-Bold"/>
                <a:ea typeface="Montserrat Semi-Bold"/>
                <a:cs typeface="Montserrat Semi-Bold"/>
                <a:sym typeface="Montserrat Semi-Bold"/>
              </a:rPr>
              <a:t>WEB DEVELOPMENT FOR BEGINNERS</a:t>
            </a:r>
          </a:p>
        </p:txBody>
      </p:sp>
      <p:sp>
        <p:nvSpPr>
          <p:cNvPr id="8" name="TextBox 8"/>
          <p:cNvSpPr txBox="1"/>
          <p:nvPr/>
        </p:nvSpPr>
        <p:spPr>
          <a:xfrm>
            <a:off x="13606050" y="8784245"/>
            <a:ext cx="177838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Duration</a:t>
            </a:r>
          </a:p>
        </p:txBody>
      </p:sp>
      <p:sp>
        <p:nvSpPr>
          <p:cNvPr id="9" name="Freeform 9"/>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606050" y="9298015"/>
            <a:ext cx="3653250"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SY2024 - 1st Semester</a:t>
            </a:r>
          </a:p>
        </p:txBody>
      </p:sp>
      <p:sp>
        <p:nvSpPr>
          <p:cNvPr id="11" name="TextBox 11"/>
          <p:cNvSpPr txBox="1"/>
          <p:nvPr/>
        </p:nvSpPr>
        <p:spPr>
          <a:xfrm>
            <a:off x="1028700" y="8784245"/>
            <a:ext cx="177838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Instructor</a:t>
            </a:r>
          </a:p>
        </p:txBody>
      </p:sp>
      <p:sp>
        <p:nvSpPr>
          <p:cNvPr id="12" name="TextBox 12"/>
          <p:cNvSpPr txBox="1"/>
          <p:nvPr/>
        </p:nvSpPr>
        <p:spPr>
          <a:xfrm>
            <a:off x="1028700" y="9298015"/>
            <a:ext cx="3653250"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Manel Fabillar</a:t>
            </a:r>
          </a:p>
        </p:txBody>
      </p:sp>
      <p:sp>
        <p:nvSpPr>
          <p:cNvPr id="13" name="TextBox 13"/>
          <p:cNvSpPr txBox="1"/>
          <p:nvPr/>
        </p:nvSpPr>
        <p:spPr>
          <a:xfrm>
            <a:off x="9519302" y="468666"/>
            <a:ext cx="177838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Design</a:t>
            </a:r>
          </a:p>
        </p:txBody>
      </p:sp>
      <p:sp>
        <p:nvSpPr>
          <p:cNvPr id="14" name="TextBox 14"/>
          <p:cNvSpPr txBox="1"/>
          <p:nvPr/>
        </p:nvSpPr>
        <p:spPr>
          <a:xfrm>
            <a:off x="12376761" y="468666"/>
            <a:ext cx="1778388" cy="396240"/>
          </a:xfrm>
          <a:prstGeom prst="rect">
            <a:avLst/>
          </a:prstGeom>
        </p:spPr>
        <p:txBody>
          <a:bodyPr lIns="0" tIns="0" rIns="0" bIns="0" rtlCol="0" anchor="t">
            <a:spAutoFit/>
          </a:bodyPr>
          <a:lstStyle/>
          <a:p>
            <a:pPr algn="ctr">
              <a:lnSpc>
                <a:spcPts val="3359"/>
              </a:lnSpc>
            </a:pPr>
            <a:r>
              <a:rPr lang="en-US" sz="2400">
                <a:solidFill>
                  <a:srgbClr val="545454"/>
                </a:solidFill>
                <a:latin typeface="Montserrat"/>
                <a:ea typeface="Montserrat"/>
                <a:cs typeface="Montserrat"/>
                <a:sym typeface="Montserrat"/>
              </a:rPr>
              <a:t>Build</a:t>
            </a:r>
          </a:p>
        </p:txBody>
      </p:sp>
      <p:sp>
        <p:nvSpPr>
          <p:cNvPr id="15" name="TextBox 15"/>
          <p:cNvSpPr txBox="1"/>
          <p:nvPr/>
        </p:nvSpPr>
        <p:spPr>
          <a:xfrm>
            <a:off x="15234220" y="468666"/>
            <a:ext cx="2025080" cy="396240"/>
          </a:xfrm>
          <a:prstGeom prst="rect">
            <a:avLst/>
          </a:prstGeom>
        </p:spPr>
        <p:txBody>
          <a:bodyPr lIns="0" tIns="0" rIns="0" bIns="0" rtlCol="0" anchor="t">
            <a:spAutoFit/>
          </a:bodyPr>
          <a:lstStyle/>
          <a:p>
            <a:pPr algn="r">
              <a:lnSpc>
                <a:spcPts val="3359"/>
              </a:lnSpc>
            </a:pPr>
            <a:r>
              <a:rPr lang="en-US" sz="2400">
                <a:solidFill>
                  <a:srgbClr val="545454"/>
                </a:solidFill>
                <a:latin typeface="Montserrat"/>
                <a:ea typeface="Montserrat"/>
                <a:cs typeface="Montserrat"/>
                <a:sym typeface="Montserrat"/>
              </a:rPr>
              <a:t>Launch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338580" y="1233067"/>
            <a:ext cx="9920720" cy="3060065"/>
          </a:xfrm>
          <a:prstGeom prst="rect">
            <a:avLst/>
          </a:prstGeom>
        </p:spPr>
        <p:txBody>
          <a:bodyPr lIns="0" tIns="0" rIns="0" bIns="0" rtlCol="0" anchor="t">
            <a:spAutoFit/>
          </a:bodyPr>
          <a:lstStyle/>
          <a:p>
            <a:pPr algn="l">
              <a:lnSpc>
                <a:spcPts val="4059"/>
              </a:lnSpc>
            </a:pPr>
            <a:r>
              <a:rPr lang="en-US" sz="2899">
                <a:solidFill>
                  <a:srgbClr val="545454"/>
                </a:solidFill>
                <a:latin typeface="Montserrat"/>
                <a:ea typeface="Montserrat"/>
                <a:cs typeface="Montserrat"/>
                <a:sym typeface="Montserrat"/>
              </a:rPr>
              <a:t>Standard protocol used for transferring web pages and other content from a web server to a web browser. It operates over </a:t>
            </a:r>
            <a:r>
              <a:rPr lang="en-US" sz="2899">
                <a:solidFill>
                  <a:srgbClr val="1E1E1E"/>
                </a:solidFill>
                <a:latin typeface="Montserrat Bold"/>
                <a:ea typeface="Montserrat Bold"/>
                <a:cs typeface="Montserrat Bold"/>
                <a:sym typeface="Montserrat Bold"/>
              </a:rPr>
              <a:t>TCP</a:t>
            </a:r>
            <a:r>
              <a:rPr lang="en-US" sz="2899">
                <a:solidFill>
                  <a:srgbClr val="545454"/>
                </a:solidFill>
                <a:latin typeface="Montserrat"/>
                <a:ea typeface="Montserrat"/>
                <a:cs typeface="Montserrat"/>
                <a:sym typeface="Montserrat"/>
              </a:rPr>
              <a:t> (Transmission Control Protocol) and is responsible for transmitting data in plain text, meaning the data can be intercepted and read by anyone who manages to access it.</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338580" y="481505"/>
            <a:ext cx="7410773" cy="488315"/>
          </a:xfrm>
          <a:prstGeom prst="rect">
            <a:avLst/>
          </a:prstGeom>
        </p:spPr>
        <p:txBody>
          <a:bodyPr lIns="0" tIns="0" rIns="0" bIns="0" rtlCol="0" anchor="t">
            <a:spAutoFit/>
          </a:bodyPr>
          <a:lstStyle/>
          <a:p>
            <a:pPr algn="l">
              <a:lnSpc>
                <a:spcPts val="4059"/>
              </a:lnSpc>
            </a:pPr>
            <a:r>
              <a:rPr lang="en-US" sz="2899">
                <a:solidFill>
                  <a:srgbClr val="545454"/>
                </a:solidFill>
                <a:latin typeface="Montserrat Ultra-Bold"/>
                <a:ea typeface="Montserrat Ultra-Bold"/>
                <a:cs typeface="Montserrat Ultra-Bold"/>
                <a:sym typeface="Montserrat Ultra-Bold"/>
              </a:rPr>
              <a:t>HTTP (HyperText Transfer Protocol)</a:t>
            </a:r>
          </a:p>
        </p:txBody>
      </p:sp>
      <p:sp>
        <p:nvSpPr>
          <p:cNvPr id="10" name="TextBox 10"/>
          <p:cNvSpPr txBox="1"/>
          <p:nvPr/>
        </p:nvSpPr>
        <p:spPr>
          <a:xfrm>
            <a:off x="7338580" y="6198235"/>
            <a:ext cx="9593207" cy="3060065"/>
          </a:xfrm>
          <a:prstGeom prst="rect">
            <a:avLst/>
          </a:prstGeom>
        </p:spPr>
        <p:txBody>
          <a:bodyPr lIns="0" tIns="0" rIns="0" bIns="0" rtlCol="0" anchor="t">
            <a:spAutoFit/>
          </a:bodyPr>
          <a:lstStyle/>
          <a:p>
            <a:pPr algn="l">
              <a:lnSpc>
                <a:spcPts val="4059"/>
              </a:lnSpc>
            </a:pPr>
            <a:r>
              <a:rPr lang="en-US" sz="2899">
                <a:solidFill>
                  <a:srgbClr val="545454"/>
                </a:solidFill>
                <a:latin typeface="Montserrat"/>
                <a:ea typeface="Montserrat"/>
                <a:cs typeface="Montserrat"/>
                <a:sym typeface="Montserrat"/>
              </a:rPr>
              <a:t>An </a:t>
            </a:r>
            <a:r>
              <a:rPr lang="en-US" sz="2899">
                <a:solidFill>
                  <a:srgbClr val="1E1E1E"/>
                </a:solidFill>
                <a:latin typeface="Montserrat Bold"/>
                <a:ea typeface="Montserrat Bold"/>
                <a:cs typeface="Montserrat Bold"/>
                <a:sym typeface="Montserrat Bold"/>
              </a:rPr>
              <a:t>extension</a:t>
            </a:r>
            <a:r>
              <a:rPr lang="en-US" sz="2899">
                <a:solidFill>
                  <a:srgbClr val="545454"/>
                </a:solidFill>
                <a:latin typeface="Montserrat"/>
                <a:ea typeface="Montserrat"/>
                <a:cs typeface="Montserrat"/>
                <a:sym typeface="Montserrat"/>
              </a:rPr>
              <a:t> of HTTP that includes security features. It uses </a:t>
            </a:r>
            <a:r>
              <a:rPr lang="en-US" sz="2899">
                <a:solidFill>
                  <a:srgbClr val="1E1E1E"/>
                </a:solidFill>
                <a:latin typeface="Montserrat Bold"/>
                <a:ea typeface="Montserrat Bold"/>
                <a:cs typeface="Montserrat Bold"/>
                <a:sym typeface="Montserrat Bold"/>
              </a:rPr>
              <a:t>SSL/TLS</a:t>
            </a:r>
            <a:r>
              <a:rPr lang="en-US" sz="2899">
                <a:solidFill>
                  <a:srgbClr val="545454"/>
                </a:solidFill>
                <a:latin typeface="Montserrat"/>
                <a:ea typeface="Montserrat"/>
                <a:cs typeface="Montserrat"/>
                <a:sym typeface="Montserrat"/>
              </a:rPr>
              <a:t> (Secure Sockets Layer/Transport Layer Security) protocols to encrypt the data being transmitted, ensuring that even if the data is intercepted, it cannot be read without decryption.</a:t>
            </a:r>
          </a:p>
        </p:txBody>
      </p:sp>
      <p:sp>
        <p:nvSpPr>
          <p:cNvPr id="11" name="TextBox 11"/>
          <p:cNvSpPr txBox="1"/>
          <p:nvPr/>
        </p:nvSpPr>
        <p:spPr>
          <a:xfrm>
            <a:off x="7338580" y="5443219"/>
            <a:ext cx="9221877" cy="488315"/>
          </a:xfrm>
          <a:prstGeom prst="rect">
            <a:avLst/>
          </a:prstGeom>
        </p:spPr>
        <p:txBody>
          <a:bodyPr lIns="0" tIns="0" rIns="0" bIns="0" rtlCol="0" anchor="t">
            <a:spAutoFit/>
          </a:bodyPr>
          <a:lstStyle/>
          <a:p>
            <a:pPr algn="l">
              <a:lnSpc>
                <a:spcPts val="4059"/>
              </a:lnSpc>
            </a:pPr>
            <a:r>
              <a:rPr lang="en-US" sz="2899">
                <a:solidFill>
                  <a:srgbClr val="545454"/>
                </a:solidFill>
                <a:latin typeface="Montserrat Ultra-Bold"/>
                <a:ea typeface="Montserrat Ultra-Bold"/>
                <a:cs typeface="Montserrat Ultra-Bold"/>
                <a:sym typeface="Montserrat Ultra-Bold"/>
              </a:rPr>
              <a:t>HTTPS (HyperText Transfer Protocol Secure)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478863" y="1751188"/>
            <a:ext cx="8796321" cy="42481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545454"/>
                </a:solidFill>
                <a:latin typeface="Montserrat"/>
                <a:ea typeface="Montserrat"/>
                <a:cs typeface="Montserrat"/>
                <a:sym typeface="Montserrat"/>
              </a:rPr>
              <a:t>Security</a:t>
            </a:r>
          </a:p>
          <a:p>
            <a:pPr marL="647700" lvl="1" indent="-323850" algn="l">
              <a:lnSpc>
                <a:spcPts val="4200"/>
              </a:lnSpc>
              <a:buFont typeface="Arial"/>
              <a:buChar char="•"/>
            </a:pPr>
            <a:r>
              <a:rPr lang="en-US" sz="3000">
                <a:solidFill>
                  <a:srgbClr val="545454"/>
                </a:solidFill>
                <a:latin typeface="Montserrat"/>
                <a:ea typeface="Montserrat"/>
                <a:cs typeface="Montserrat"/>
                <a:sym typeface="Montserrat"/>
              </a:rPr>
              <a:t>Port Numbers (80 vs 403)</a:t>
            </a:r>
          </a:p>
          <a:p>
            <a:pPr marL="647700" lvl="1" indent="-323850" algn="l">
              <a:lnSpc>
                <a:spcPts val="4200"/>
              </a:lnSpc>
              <a:buFont typeface="Arial"/>
              <a:buChar char="•"/>
            </a:pPr>
            <a:r>
              <a:rPr lang="en-US" sz="3000">
                <a:solidFill>
                  <a:srgbClr val="545454"/>
                </a:solidFill>
                <a:latin typeface="Montserrat"/>
                <a:ea typeface="Montserrat"/>
                <a:cs typeface="Montserrat"/>
                <a:sym typeface="Montserrat"/>
              </a:rPr>
              <a:t>SSL/TLS Certificates</a:t>
            </a:r>
          </a:p>
          <a:p>
            <a:pPr marL="1295400" lvl="2" indent="-431800" algn="l">
              <a:lnSpc>
                <a:spcPts val="4200"/>
              </a:lnSpc>
              <a:buFont typeface="Arial"/>
              <a:buChar char="⚬"/>
            </a:pPr>
            <a:r>
              <a:rPr lang="en-US" sz="3000">
                <a:solidFill>
                  <a:srgbClr val="545454"/>
                </a:solidFill>
                <a:latin typeface="Montserrat"/>
                <a:ea typeface="Montserrat"/>
                <a:cs typeface="Montserrat"/>
                <a:sym typeface="Montserrat"/>
              </a:rPr>
              <a:t>HTTP, not needed</a:t>
            </a:r>
          </a:p>
          <a:p>
            <a:pPr marL="1295400" lvl="2" indent="-431800" algn="l">
              <a:lnSpc>
                <a:spcPts val="4200"/>
              </a:lnSpc>
              <a:buFont typeface="Arial"/>
              <a:buChar char="⚬"/>
            </a:pPr>
            <a:r>
              <a:rPr lang="en-US" sz="3000">
                <a:solidFill>
                  <a:srgbClr val="545454"/>
                </a:solidFill>
                <a:latin typeface="Montserrat"/>
                <a:ea typeface="Montserrat"/>
                <a:cs typeface="Montserrat"/>
                <a:sym typeface="Montserrat"/>
              </a:rPr>
              <a:t>HTTPS, mandatory</a:t>
            </a:r>
          </a:p>
          <a:p>
            <a:pPr marL="647700" lvl="1" indent="-323850" algn="l">
              <a:lnSpc>
                <a:spcPts val="4200"/>
              </a:lnSpc>
              <a:buFont typeface="Arial"/>
              <a:buChar char="•"/>
            </a:pPr>
            <a:r>
              <a:rPr lang="en-US" sz="3000">
                <a:solidFill>
                  <a:srgbClr val="545454"/>
                </a:solidFill>
                <a:latin typeface="Montserrat"/>
                <a:ea typeface="Montserrat"/>
                <a:cs typeface="Montserrat"/>
                <a:sym typeface="Montserrat"/>
              </a:rPr>
              <a:t>Data Integrity</a:t>
            </a:r>
          </a:p>
          <a:p>
            <a:pPr marL="647700" lvl="1" indent="-323850" algn="l">
              <a:lnSpc>
                <a:spcPts val="4200"/>
              </a:lnSpc>
              <a:buFont typeface="Arial"/>
              <a:buChar char="•"/>
            </a:pPr>
            <a:r>
              <a:rPr lang="en-US" sz="3000">
                <a:solidFill>
                  <a:srgbClr val="545454"/>
                </a:solidFill>
                <a:latin typeface="Montserrat"/>
                <a:ea typeface="Montserrat"/>
                <a:cs typeface="Montserrat"/>
                <a:sym typeface="Montserrat"/>
              </a:rPr>
              <a:t>SEO Impact</a:t>
            </a:r>
          </a:p>
          <a:p>
            <a:pPr marL="647700" lvl="1" indent="-323850" algn="l">
              <a:lnSpc>
                <a:spcPts val="4200"/>
              </a:lnSpc>
              <a:buFont typeface="Arial"/>
              <a:buChar char="•"/>
            </a:pPr>
            <a:r>
              <a:rPr lang="en-US" sz="3000">
                <a:solidFill>
                  <a:srgbClr val="545454"/>
                </a:solidFill>
                <a:latin typeface="Montserrat"/>
                <a:ea typeface="Montserrat"/>
                <a:cs typeface="Montserrat"/>
                <a:sym typeface="Montserrat"/>
              </a:rPr>
              <a:t>Browser Indicators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744492" y="628686"/>
            <a:ext cx="5116648" cy="514350"/>
          </a:xfrm>
          <a:prstGeom prst="rect">
            <a:avLst/>
          </a:prstGeom>
        </p:spPr>
        <p:txBody>
          <a:bodyPr lIns="0" tIns="0" rIns="0" bIns="0" rtlCol="0" anchor="t">
            <a:spAutoFit/>
          </a:bodyPr>
          <a:lstStyle/>
          <a:p>
            <a:pPr algn="l">
              <a:lnSpc>
                <a:spcPts val="4200"/>
              </a:lnSpc>
            </a:pPr>
            <a:r>
              <a:rPr lang="en-US" sz="3000">
                <a:solidFill>
                  <a:srgbClr val="545454"/>
                </a:solidFill>
                <a:latin typeface="Montserrat Ultra-Bold"/>
                <a:ea typeface="Montserrat Ultra-Bold"/>
                <a:cs typeface="Montserrat Ultra-Bold"/>
                <a:sym typeface="Montserrat Ultra-Bold"/>
              </a:rPr>
              <a:t>Key Differences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328020" y="1082040"/>
            <a:ext cx="10269352" cy="1581150"/>
          </a:xfrm>
          <a:prstGeom prst="rect">
            <a:avLst/>
          </a:prstGeom>
        </p:spPr>
        <p:txBody>
          <a:bodyPr lIns="0" tIns="0" rIns="0" bIns="0" rtlCol="0" anchor="t">
            <a:spAutoFit/>
          </a:bodyPr>
          <a:lstStyle/>
          <a:p>
            <a:pPr algn="l">
              <a:lnSpc>
                <a:spcPts val="4200"/>
              </a:lnSpc>
            </a:pPr>
            <a:r>
              <a:rPr lang="en-US" sz="3000">
                <a:solidFill>
                  <a:srgbClr val="1E1E1E"/>
                </a:solidFill>
                <a:latin typeface="Montserrat Bold"/>
                <a:ea typeface="Montserrat Bold"/>
                <a:cs typeface="Montserrat Bold"/>
                <a:sym typeface="Montserrat Bold"/>
              </a:rPr>
              <a:t>Privacy and Security</a:t>
            </a:r>
            <a:r>
              <a:rPr lang="en-US" sz="3000">
                <a:solidFill>
                  <a:srgbClr val="545454"/>
                </a:solidFill>
                <a:latin typeface="Montserrat"/>
                <a:ea typeface="Montserrat"/>
                <a:cs typeface="Montserrat"/>
                <a:sym typeface="Montserrat"/>
              </a:rPr>
              <a:t>, protecting user data, especially on websites that handle sensitive information like personal details, passwords, or payment information.</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328020" y="350556"/>
            <a:ext cx="9931280" cy="514350"/>
          </a:xfrm>
          <a:prstGeom prst="rect">
            <a:avLst/>
          </a:prstGeom>
        </p:spPr>
        <p:txBody>
          <a:bodyPr lIns="0" tIns="0" rIns="0" bIns="0" rtlCol="0" anchor="t">
            <a:spAutoFit/>
          </a:bodyPr>
          <a:lstStyle/>
          <a:p>
            <a:pPr algn="l">
              <a:lnSpc>
                <a:spcPts val="4200"/>
              </a:lnSpc>
            </a:pPr>
            <a:r>
              <a:rPr lang="en-US" sz="3000">
                <a:solidFill>
                  <a:srgbClr val="545454"/>
                </a:solidFill>
                <a:latin typeface="Montserrat Ultra-Bold"/>
                <a:ea typeface="Montserrat Ultra-Bold"/>
                <a:cs typeface="Montserrat Ultra-Bold"/>
                <a:sym typeface="Montserrat Ultra-Bold"/>
              </a:rPr>
              <a:t>Importance of HTTPS for Web Communication</a:t>
            </a:r>
          </a:p>
        </p:txBody>
      </p:sp>
      <p:sp>
        <p:nvSpPr>
          <p:cNvPr id="10" name="TextBox 10"/>
          <p:cNvSpPr txBox="1"/>
          <p:nvPr/>
        </p:nvSpPr>
        <p:spPr>
          <a:xfrm>
            <a:off x="7328020" y="2929890"/>
            <a:ext cx="10269352" cy="1047750"/>
          </a:xfrm>
          <a:prstGeom prst="rect">
            <a:avLst/>
          </a:prstGeom>
        </p:spPr>
        <p:txBody>
          <a:bodyPr lIns="0" tIns="0" rIns="0" bIns="0" rtlCol="0" anchor="t">
            <a:spAutoFit/>
          </a:bodyPr>
          <a:lstStyle/>
          <a:p>
            <a:pPr algn="l">
              <a:lnSpc>
                <a:spcPts val="4200"/>
              </a:lnSpc>
            </a:pPr>
            <a:r>
              <a:rPr lang="en-US" sz="3000">
                <a:solidFill>
                  <a:srgbClr val="1E1E1E"/>
                </a:solidFill>
                <a:latin typeface="Montserrat Bold"/>
                <a:ea typeface="Montserrat Bold"/>
                <a:cs typeface="Montserrat Bold"/>
                <a:sym typeface="Montserrat Bold"/>
              </a:rPr>
              <a:t>Trust and Credibility</a:t>
            </a:r>
            <a:r>
              <a:rPr lang="en-US" sz="3000">
                <a:solidFill>
                  <a:srgbClr val="545454"/>
                </a:solidFill>
                <a:latin typeface="Montserrat"/>
                <a:ea typeface="Montserrat"/>
                <a:cs typeface="Montserrat"/>
                <a:sym typeface="Montserrat"/>
              </a:rPr>
              <a:t>, perceived as more trustworthy by users.</a:t>
            </a:r>
          </a:p>
        </p:txBody>
      </p:sp>
      <p:sp>
        <p:nvSpPr>
          <p:cNvPr id="11" name="TextBox 11"/>
          <p:cNvSpPr txBox="1"/>
          <p:nvPr/>
        </p:nvSpPr>
        <p:spPr>
          <a:xfrm>
            <a:off x="7328020" y="4091940"/>
            <a:ext cx="10269352" cy="2114550"/>
          </a:xfrm>
          <a:prstGeom prst="rect">
            <a:avLst/>
          </a:prstGeom>
        </p:spPr>
        <p:txBody>
          <a:bodyPr lIns="0" tIns="0" rIns="0" bIns="0" rtlCol="0" anchor="t">
            <a:spAutoFit/>
          </a:bodyPr>
          <a:lstStyle/>
          <a:p>
            <a:pPr algn="l">
              <a:lnSpc>
                <a:spcPts val="4200"/>
              </a:lnSpc>
            </a:pPr>
            <a:r>
              <a:rPr lang="en-US" sz="3000">
                <a:solidFill>
                  <a:srgbClr val="1E1E1E"/>
                </a:solidFill>
                <a:latin typeface="Montserrat Bold"/>
                <a:ea typeface="Montserrat Bold"/>
                <a:cs typeface="Montserrat Bold"/>
                <a:sym typeface="Montserrat Bold"/>
              </a:rPr>
              <a:t>Compliance and Legal Requirements</a:t>
            </a:r>
            <a:r>
              <a:rPr lang="en-US" sz="3000">
                <a:solidFill>
                  <a:srgbClr val="545454"/>
                </a:solidFill>
                <a:latin typeface="Montserrat"/>
                <a:ea typeface="Montserrat"/>
                <a:cs typeface="Montserrat"/>
                <a:sym typeface="Montserrat"/>
              </a:rPr>
              <a:t>, regulations and data protection laws, such as the General Data Protection Regulation (GDPR) in Europe, require that websites use HTTPS to protect user data.</a:t>
            </a:r>
          </a:p>
        </p:txBody>
      </p:sp>
      <p:sp>
        <p:nvSpPr>
          <p:cNvPr id="12" name="TextBox 12"/>
          <p:cNvSpPr txBox="1"/>
          <p:nvPr/>
        </p:nvSpPr>
        <p:spPr>
          <a:xfrm>
            <a:off x="7328020" y="6324600"/>
            <a:ext cx="10269352" cy="1581150"/>
          </a:xfrm>
          <a:prstGeom prst="rect">
            <a:avLst/>
          </a:prstGeom>
        </p:spPr>
        <p:txBody>
          <a:bodyPr lIns="0" tIns="0" rIns="0" bIns="0" rtlCol="0" anchor="t">
            <a:spAutoFit/>
          </a:bodyPr>
          <a:lstStyle/>
          <a:p>
            <a:pPr algn="l">
              <a:lnSpc>
                <a:spcPts val="4200"/>
              </a:lnSpc>
            </a:pPr>
            <a:r>
              <a:rPr lang="en-US" sz="3000">
                <a:solidFill>
                  <a:srgbClr val="1E1E1E"/>
                </a:solidFill>
                <a:latin typeface="Montserrat Bold"/>
                <a:ea typeface="Montserrat Bold"/>
                <a:cs typeface="Montserrat Bold"/>
                <a:sym typeface="Montserrat Bold"/>
              </a:rPr>
              <a:t>Protection Against Cyber Threats</a:t>
            </a:r>
            <a:r>
              <a:rPr lang="en-US" sz="3000">
                <a:solidFill>
                  <a:srgbClr val="545454"/>
                </a:solidFill>
                <a:latin typeface="Montserrat"/>
                <a:ea typeface="Montserrat"/>
                <a:cs typeface="Montserrat"/>
                <a:sym typeface="Montserrat"/>
              </a:rPr>
              <a:t>, HTTPS protects against various cyber threats, including man-in-the-middle attacks, eavesdropping, and data tampering.</a:t>
            </a:r>
          </a:p>
        </p:txBody>
      </p:sp>
      <p:sp>
        <p:nvSpPr>
          <p:cNvPr id="13" name="TextBox 13"/>
          <p:cNvSpPr txBox="1"/>
          <p:nvPr/>
        </p:nvSpPr>
        <p:spPr>
          <a:xfrm>
            <a:off x="7328020" y="8176720"/>
            <a:ext cx="10462537" cy="1581150"/>
          </a:xfrm>
          <a:prstGeom prst="rect">
            <a:avLst/>
          </a:prstGeom>
        </p:spPr>
        <p:txBody>
          <a:bodyPr lIns="0" tIns="0" rIns="0" bIns="0" rtlCol="0" anchor="t">
            <a:spAutoFit/>
          </a:bodyPr>
          <a:lstStyle/>
          <a:p>
            <a:pPr algn="l">
              <a:lnSpc>
                <a:spcPts val="4200"/>
              </a:lnSpc>
            </a:pPr>
            <a:r>
              <a:rPr lang="en-US" sz="3000">
                <a:solidFill>
                  <a:srgbClr val="1E1E1E"/>
                </a:solidFill>
                <a:latin typeface="Montserrat Bold"/>
                <a:ea typeface="Montserrat Bold"/>
                <a:cs typeface="Montserrat Bold"/>
                <a:sym typeface="Montserrat Bold"/>
              </a:rPr>
              <a:t>SEO and User Experience</a:t>
            </a:r>
            <a:r>
              <a:rPr lang="en-US" sz="3000">
                <a:solidFill>
                  <a:srgbClr val="545454"/>
                </a:solidFill>
                <a:latin typeface="Montserrat"/>
                <a:ea typeface="Montserrat"/>
                <a:cs typeface="Montserrat"/>
                <a:sym typeface="Montserrat"/>
              </a:rPr>
              <a:t>, search engines favor HTTPS websites, which can lead to better visibility and higher traffic.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253764" y="2232784"/>
            <a:ext cx="10005536" cy="25908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Client-Server model is a fundamental architecture that underpins how communication occurs over the web. The </a:t>
            </a:r>
            <a:r>
              <a:rPr lang="en-US" sz="2999">
                <a:solidFill>
                  <a:srgbClr val="1E1E1E"/>
                </a:solidFill>
                <a:latin typeface="Montserrat Bold"/>
                <a:ea typeface="Montserrat Bold"/>
                <a:cs typeface="Montserrat Bold"/>
                <a:sym typeface="Montserrat Bold"/>
              </a:rPr>
              <a:t>client</a:t>
            </a:r>
            <a:r>
              <a:rPr lang="en-US" sz="2999">
                <a:solidFill>
                  <a:srgbClr val="545454"/>
                </a:solidFill>
                <a:latin typeface="Montserrat"/>
                <a:ea typeface="Montserrat"/>
                <a:cs typeface="Montserrat"/>
                <a:sym typeface="Montserrat"/>
              </a:rPr>
              <a:t> is the entity that initiates communication. While the </a:t>
            </a:r>
            <a:r>
              <a:rPr lang="en-US" sz="2999">
                <a:solidFill>
                  <a:srgbClr val="1E1E1E"/>
                </a:solidFill>
                <a:latin typeface="Montserrat Bold"/>
                <a:ea typeface="Montserrat Bold"/>
                <a:cs typeface="Montserrat Bold"/>
                <a:sym typeface="Montserrat Bold"/>
              </a:rPr>
              <a:t>server</a:t>
            </a:r>
            <a:r>
              <a:rPr lang="en-US" sz="2999">
                <a:solidFill>
                  <a:srgbClr val="545454"/>
                </a:solidFill>
                <a:latin typeface="Montserrat"/>
                <a:ea typeface="Montserrat"/>
                <a:cs typeface="Montserrat"/>
                <a:sym typeface="Montserrat"/>
              </a:rPr>
              <a:t> is the entity that responds to the client's requests.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253764" y="459141"/>
            <a:ext cx="9177729" cy="1019175"/>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How the Client-Server Model Facilitates Communication Over the Web ?</a:t>
            </a:r>
          </a:p>
        </p:txBody>
      </p:sp>
      <p:sp>
        <p:nvSpPr>
          <p:cNvPr id="10" name="TextBox 10"/>
          <p:cNvSpPr txBox="1"/>
          <p:nvPr/>
        </p:nvSpPr>
        <p:spPr>
          <a:xfrm>
            <a:off x="7253764" y="5415791"/>
            <a:ext cx="10005536" cy="25908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The communication begins when the client sends a request to the server. This request is usually made through the HTTP or HTTPS protocol, which standardizes the way data is transmitted over the web.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8" name="TextBox 8"/>
          <p:cNvSpPr txBox="1"/>
          <p:nvPr/>
        </p:nvSpPr>
        <p:spPr>
          <a:xfrm>
            <a:off x="7253764" y="459141"/>
            <a:ext cx="9177729" cy="1019175"/>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How the Client-Server Model Facilitates Communication Over the Web ?</a:t>
            </a:r>
          </a:p>
        </p:txBody>
      </p:sp>
      <p:sp>
        <p:nvSpPr>
          <p:cNvPr id="9" name="TextBox 9"/>
          <p:cNvSpPr txBox="1"/>
          <p:nvPr/>
        </p:nvSpPr>
        <p:spPr>
          <a:xfrm>
            <a:off x="7253764" y="2167785"/>
            <a:ext cx="10005536" cy="1581150"/>
          </a:xfrm>
          <a:prstGeom prst="rect">
            <a:avLst/>
          </a:prstGeom>
        </p:spPr>
        <p:txBody>
          <a:bodyPr lIns="0" tIns="0" rIns="0" bIns="0" rtlCol="0" anchor="t">
            <a:spAutoFit/>
          </a:bodyPr>
          <a:lstStyle/>
          <a:p>
            <a:pPr algn="l">
              <a:lnSpc>
                <a:spcPts val="4200"/>
              </a:lnSpc>
            </a:pPr>
            <a:r>
              <a:rPr lang="en-US" sz="3000">
                <a:solidFill>
                  <a:srgbClr val="545454"/>
                </a:solidFill>
                <a:latin typeface="Montserrat"/>
                <a:ea typeface="Montserrat"/>
                <a:cs typeface="Montserrat"/>
                <a:sym typeface="Montserrat"/>
              </a:rPr>
              <a:t>Once the </a:t>
            </a:r>
            <a:r>
              <a:rPr lang="en-US" sz="3000">
                <a:solidFill>
                  <a:srgbClr val="545454"/>
                </a:solidFill>
                <a:latin typeface="Montserrat Bold"/>
                <a:ea typeface="Montserrat Bold"/>
                <a:cs typeface="Montserrat Bold"/>
                <a:sym typeface="Montserrat Bold"/>
              </a:rPr>
              <a:t>server receives the</a:t>
            </a:r>
            <a:r>
              <a:rPr lang="en-US" sz="3000">
                <a:solidFill>
                  <a:srgbClr val="545454"/>
                </a:solidFill>
                <a:latin typeface="Montserrat"/>
                <a:ea typeface="Montserrat"/>
                <a:cs typeface="Montserrat"/>
                <a:sym typeface="Montserrat"/>
              </a:rPr>
              <a:t> </a:t>
            </a:r>
            <a:r>
              <a:rPr lang="en-US" sz="3000">
                <a:solidFill>
                  <a:srgbClr val="545454"/>
                </a:solidFill>
                <a:latin typeface="Montserrat Bold"/>
                <a:ea typeface="Montserrat Bold"/>
                <a:cs typeface="Montserrat Bold"/>
                <a:sym typeface="Montserrat Bold"/>
              </a:rPr>
              <a:t>request</a:t>
            </a:r>
            <a:r>
              <a:rPr lang="en-US" sz="3000">
                <a:solidFill>
                  <a:srgbClr val="545454"/>
                </a:solidFill>
                <a:latin typeface="Montserrat"/>
                <a:ea typeface="Montserrat"/>
                <a:cs typeface="Montserrat"/>
                <a:sym typeface="Montserrat"/>
              </a:rPr>
              <a:t>, it processes it by retrieving the required resources, executing server-side scripts, or interacting with databases.</a:t>
            </a:r>
          </a:p>
        </p:txBody>
      </p:sp>
      <p:sp>
        <p:nvSpPr>
          <p:cNvPr id="10" name="TextBox 10"/>
          <p:cNvSpPr txBox="1"/>
          <p:nvPr/>
        </p:nvSpPr>
        <p:spPr>
          <a:xfrm>
            <a:off x="7253764" y="4217020"/>
            <a:ext cx="10005536" cy="2647950"/>
          </a:xfrm>
          <a:prstGeom prst="rect">
            <a:avLst/>
          </a:prstGeom>
        </p:spPr>
        <p:txBody>
          <a:bodyPr lIns="0" tIns="0" rIns="0" bIns="0" rtlCol="0" anchor="t">
            <a:spAutoFit/>
          </a:bodyPr>
          <a:lstStyle/>
          <a:p>
            <a:pPr algn="l">
              <a:lnSpc>
                <a:spcPts val="4200"/>
              </a:lnSpc>
            </a:pPr>
            <a:r>
              <a:rPr lang="en-US" sz="3000">
                <a:solidFill>
                  <a:srgbClr val="545454"/>
                </a:solidFill>
                <a:latin typeface="Montserrat"/>
                <a:ea typeface="Montserrat"/>
                <a:cs typeface="Montserrat"/>
                <a:sym typeface="Montserrat"/>
              </a:rPr>
              <a:t>After processing the request, the </a:t>
            </a:r>
            <a:r>
              <a:rPr lang="en-US" sz="3000">
                <a:solidFill>
                  <a:srgbClr val="545454"/>
                </a:solidFill>
                <a:latin typeface="Montserrat Bold"/>
                <a:ea typeface="Montserrat Bold"/>
                <a:cs typeface="Montserrat Bold"/>
                <a:sym typeface="Montserrat Bold"/>
              </a:rPr>
              <a:t>server sends back</a:t>
            </a:r>
            <a:r>
              <a:rPr lang="en-US" sz="3000">
                <a:solidFill>
                  <a:srgbClr val="545454"/>
                </a:solidFill>
                <a:latin typeface="Montserrat"/>
                <a:ea typeface="Montserrat"/>
                <a:cs typeface="Montserrat"/>
                <a:sym typeface="Montserrat"/>
              </a:rPr>
              <a:t> a response. This response typically includes the requested content (like an HTML page), status codes and other necessary metadata. The client then renders this content for the user.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253764" y="1595288"/>
            <a:ext cx="10269352" cy="4686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When you enter a </a:t>
            </a:r>
            <a:r>
              <a:rPr lang="en-US" sz="2999">
                <a:solidFill>
                  <a:srgbClr val="1E1E1E"/>
                </a:solidFill>
                <a:latin typeface="Montserrat Bold"/>
                <a:ea typeface="Montserrat Bold"/>
                <a:cs typeface="Montserrat Bold"/>
                <a:sym typeface="Montserrat Bold"/>
              </a:rPr>
              <a:t>URL</a:t>
            </a:r>
            <a:r>
              <a:rPr lang="en-US" sz="2999">
                <a:solidFill>
                  <a:srgbClr val="545454"/>
                </a:solidFill>
                <a:latin typeface="Montserrat"/>
                <a:ea typeface="Montserrat"/>
                <a:cs typeface="Montserrat"/>
                <a:sym typeface="Montserrat"/>
              </a:rPr>
              <a:t> in a web </a:t>
            </a:r>
            <a:r>
              <a:rPr lang="en-US" sz="2999">
                <a:solidFill>
                  <a:srgbClr val="1E1E1E"/>
                </a:solidFill>
                <a:latin typeface="Montserrat Bold"/>
                <a:ea typeface="Montserrat Bold"/>
                <a:cs typeface="Montserrat Bold"/>
                <a:sym typeface="Montserrat Bold"/>
              </a:rPr>
              <a:t>browser</a:t>
            </a:r>
            <a:r>
              <a:rPr lang="en-US" sz="2999">
                <a:solidFill>
                  <a:srgbClr val="545454"/>
                </a:solidFill>
                <a:latin typeface="Montserrat"/>
                <a:ea typeface="Montserrat"/>
                <a:cs typeface="Montserrat"/>
                <a:sym typeface="Montserrat"/>
              </a:rPr>
              <a:t>, the browser (client) sends an HTTP/HTTPS request to the web server hosting the website.</a:t>
            </a:r>
          </a:p>
          <a:p>
            <a:pPr algn="l">
              <a:lnSpc>
                <a:spcPts val="4199"/>
              </a:lnSpc>
            </a:pPr>
            <a:endParaRPr lang="en-US" sz="2999">
              <a:solidFill>
                <a:srgbClr val="545454"/>
              </a:solidFill>
              <a:latin typeface="Montserrat"/>
              <a:ea typeface="Montserrat"/>
              <a:cs typeface="Montserrat"/>
              <a:sym typeface="Montserrat"/>
            </a:endParaRPr>
          </a:p>
          <a:p>
            <a:pPr algn="l">
              <a:lnSpc>
                <a:spcPts val="4199"/>
              </a:lnSpc>
            </a:pPr>
            <a:r>
              <a:rPr lang="en-US" sz="2999">
                <a:solidFill>
                  <a:srgbClr val="545454"/>
                </a:solidFill>
                <a:latin typeface="Montserrat"/>
                <a:ea typeface="Montserrat"/>
                <a:cs typeface="Montserrat"/>
                <a:sym typeface="Montserrat"/>
              </a:rPr>
              <a:t>The server processes this request, gathers the necessary HTML, CSS, JavaScript, and image files, and sends them back to the browser. The browser then interprets and displays these files as a cohesive </a:t>
            </a:r>
            <a:r>
              <a:rPr lang="en-US" sz="2999">
                <a:solidFill>
                  <a:srgbClr val="1E1E1E"/>
                </a:solidFill>
                <a:latin typeface="Montserrat Bold"/>
                <a:ea typeface="Montserrat Bold"/>
                <a:cs typeface="Montserrat Bold"/>
                <a:sym typeface="Montserrat Bold"/>
              </a:rPr>
              <a:t>web page</a:t>
            </a:r>
            <a:r>
              <a:rPr lang="en-US" sz="2999">
                <a:solidFill>
                  <a:srgbClr val="545454"/>
                </a:solidFill>
                <a:latin typeface="Montserrat"/>
                <a:ea typeface="Montserrat"/>
                <a:cs typeface="Montserrat"/>
                <a:sym typeface="Montserrat"/>
              </a:rPr>
              <a:t>.</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253764" y="459141"/>
            <a:ext cx="6771241"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Example of Web Communication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253764" y="1504950"/>
            <a:ext cx="10005536" cy="3114675"/>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The use of </a:t>
            </a:r>
            <a:r>
              <a:rPr lang="en-US" sz="2999">
                <a:solidFill>
                  <a:srgbClr val="1E1E1E"/>
                </a:solidFill>
                <a:latin typeface="Montserrat Bold"/>
                <a:ea typeface="Montserrat Bold"/>
                <a:cs typeface="Montserrat Bold"/>
                <a:sym typeface="Montserrat Bold"/>
              </a:rPr>
              <a:t>HTTPS</a:t>
            </a:r>
            <a:r>
              <a:rPr lang="en-US" sz="2999">
                <a:solidFill>
                  <a:srgbClr val="545454"/>
                </a:solidFill>
                <a:latin typeface="Montserrat"/>
                <a:ea typeface="Montserrat"/>
                <a:cs typeface="Montserrat"/>
                <a:sym typeface="Montserrat"/>
              </a:rPr>
              <a:t> in the client-server model ensures that data transmitted between the client and server is encrypted, protecting it from eavesdropping or tampering. This is crucial for maintaining </a:t>
            </a:r>
            <a:r>
              <a:rPr lang="en-US" sz="2999">
                <a:solidFill>
                  <a:srgbClr val="1E1E1E"/>
                </a:solidFill>
                <a:latin typeface="Montserrat Bold"/>
                <a:ea typeface="Montserrat Bold"/>
                <a:cs typeface="Montserrat Bold"/>
                <a:sym typeface="Montserrat Bold"/>
              </a:rPr>
              <a:t>privacy</a:t>
            </a:r>
            <a:r>
              <a:rPr lang="en-US" sz="2999">
                <a:solidFill>
                  <a:srgbClr val="545454"/>
                </a:solidFill>
                <a:latin typeface="Montserrat"/>
                <a:ea typeface="Montserrat"/>
                <a:cs typeface="Montserrat"/>
                <a:sym typeface="Montserrat"/>
              </a:rPr>
              <a:t> and </a:t>
            </a:r>
            <a:r>
              <a:rPr lang="en-US" sz="2999">
                <a:solidFill>
                  <a:srgbClr val="1E1E1E"/>
                </a:solidFill>
                <a:latin typeface="Montserrat Bold"/>
                <a:ea typeface="Montserrat Bold"/>
                <a:cs typeface="Montserrat Bold"/>
                <a:sym typeface="Montserrat Bold"/>
              </a:rPr>
              <a:t>security</a:t>
            </a:r>
            <a:r>
              <a:rPr lang="en-US" sz="2999">
                <a:solidFill>
                  <a:srgbClr val="545454"/>
                </a:solidFill>
                <a:latin typeface="Montserrat"/>
                <a:ea typeface="Montserrat"/>
                <a:cs typeface="Montserrat"/>
                <a:sym typeface="Montserrat"/>
              </a:rPr>
              <a:t>, especially when sensitive information like passwords or financial data is involved.</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253764" y="459141"/>
            <a:ext cx="6534615"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Security Considerations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448761" y="2098803"/>
            <a:ext cx="9810539" cy="4162425"/>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It is the </a:t>
            </a:r>
            <a:r>
              <a:rPr lang="en-US" sz="2999">
                <a:solidFill>
                  <a:srgbClr val="1E1E1E"/>
                </a:solidFill>
                <a:latin typeface="Montserrat Bold"/>
                <a:ea typeface="Montserrat Bold"/>
                <a:cs typeface="Montserrat Bold"/>
                <a:sym typeface="Montserrat Bold"/>
              </a:rPr>
              <a:t>foundation</a:t>
            </a:r>
            <a:r>
              <a:rPr lang="en-US" sz="2999">
                <a:solidFill>
                  <a:srgbClr val="545454"/>
                </a:solidFill>
                <a:latin typeface="Montserrat"/>
                <a:ea typeface="Montserrat"/>
                <a:cs typeface="Montserrat"/>
                <a:sym typeface="Montserrat"/>
              </a:rPr>
              <a:t> of how web pages load and interact. Every time you visit a website, your browser (the client) sends a request to the server, which then processes that request and sends back the data needed to display the page. Knowing how this works helps developers </a:t>
            </a:r>
            <a:r>
              <a:rPr lang="en-US" sz="2999">
                <a:solidFill>
                  <a:srgbClr val="1E1E1E"/>
                </a:solidFill>
                <a:latin typeface="Montserrat Bold"/>
                <a:ea typeface="Montserrat Bold"/>
                <a:cs typeface="Montserrat Bold"/>
                <a:sym typeface="Montserrat Bold"/>
              </a:rPr>
              <a:t>debug</a:t>
            </a:r>
            <a:r>
              <a:rPr lang="en-US" sz="2999">
                <a:solidFill>
                  <a:srgbClr val="545454"/>
                </a:solidFill>
                <a:latin typeface="Montserrat Bold"/>
                <a:ea typeface="Montserrat Bold"/>
                <a:cs typeface="Montserrat Bold"/>
                <a:sym typeface="Montserrat Bold"/>
              </a:rPr>
              <a:t> issues</a:t>
            </a:r>
            <a:r>
              <a:rPr lang="en-US" sz="2999">
                <a:solidFill>
                  <a:srgbClr val="545454"/>
                </a:solidFill>
                <a:latin typeface="Montserrat"/>
                <a:ea typeface="Montserrat"/>
                <a:cs typeface="Montserrat"/>
                <a:sym typeface="Montserrat"/>
              </a:rPr>
              <a:t>, </a:t>
            </a:r>
            <a:r>
              <a:rPr lang="en-US" sz="2999">
                <a:solidFill>
                  <a:srgbClr val="545454"/>
                </a:solidFill>
                <a:latin typeface="Montserrat Bold"/>
                <a:ea typeface="Montserrat Bold"/>
                <a:cs typeface="Montserrat Bold"/>
                <a:sym typeface="Montserrat Bold"/>
              </a:rPr>
              <a:t>optimize performance</a:t>
            </a:r>
            <a:r>
              <a:rPr lang="en-US" sz="2999">
                <a:solidFill>
                  <a:srgbClr val="545454"/>
                </a:solidFill>
                <a:latin typeface="Montserrat"/>
                <a:ea typeface="Montserrat"/>
                <a:cs typeface="Montserrat"/>
                <a:sym typeface="Montserrat"/>
              </a:rPr>
              <a:t>, and </a:t>
            </a:r>
            <a:r>
              <a:rPr lang="en-US" sz="2999">
                <a:solidFill>
                  <a:srgbClr val="545454"/>
                </a:solidFill>
                <a:latin typeface="Montserrat Bold"/>
                <a:ea typeface="Montserrat Bold"/>
                <a:cs typeface="Montserrat Bold"/>
                <a:sym typeface="Montserrat Bold"/>
              </a:rPr>
              <a:t>build better web applications</a:t>
            </a:r>
            <a:r>
              <a:rPr lang="en-US" sz="2999">
                <a:solidFill>
                  <a:srgbClr val="545454"/>
                </a:solidFill>
                <a:latin typeface="Montserrat"/>
                <a:ea typeface="Montserrat"/>
                <a:cs typeface="Montserrat"/>
                <a:sym typeface="Montserrat"/>
              </a:rPr>
              <a:t>.</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448761" y="459141"/>
            <a:ext cx="9810539" cy="1019175"/>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Why is understanding the HTTP request-response cycle crucial for web developers?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540734" y="1751188"/>
            <a:ext cx="8796321" cy="4152901"/>
          </a:xfrm>
          <a:prstGeom prst="rect">
            <a:avLst/>
          </a:prstGeom>
        </p:spPr>
        <p:txBody>
          <a:bodyPr lIns="0" tIns="0" rIns="0" bIns="0" rtlCol="0" anchor="t">
            <a:spAutoFit/>
          </a:bodyPr>
          <a:lstStyle/>
          <a:p>
            <a:pPr marL="647697" lvl="1" indent="-323848" algn="l">
              <a:lnSpc>
                <a:spcPts val="4799"/>
              </a:lnSpc>
              <a:buFont typeface="Arial"/>
              <a:buChar char="•"/>
            </a:pPr>
            <a:r>
              <a:rPr lang="en-US" sz="2999">
                <a:solidFill>
                  <a:srgbClr val="545454"/>
                </a:solidFill>
                <a:latin typeface="Montserrat"/>
                <a:ea typeface="Montserrat"/>
                <a:cs typeface="Montserrat"/>
                <a:sym typeface="Montserrat"/>
              </a:rPr>
              <a:t>Can you think of any situations where secure communication (HTTPS) is absolutely necessary?</a:t>
            </a:r>
          </a:p>
          <a:p>
            <a:pPr algn="l">
              <a:lnSpc>
                <a:spcPts val="4799"/>
              </a:lnSpc>
            </a:pPr>
            <a:endParaRPr lang="en-US" sz="2999">
              <a:solidFill>
                <a:srgbClr val="545454"/>
              </a:solidFill>
              <a:latin typeface="Montserrat"/>
              <a:ea typeface="Montserrat"/>
              <a:cs typeface="Montserrat"/>
              <a:sym typeface="Montserrat"/>
            </a:endParaRPr>
          </a:p>
          <a:p>
            <a:pPr marL="647697" lvl="1" indent="-323848" algn="l">
              <a:lnSpc>
                <a:spcPts val="4799"/>
              </a:lnSpc>
              <a:buFont typeface="Arial"/>
              <a:buChar char="•"/>
            </a:pPr>
            <a:r>
              <a:rPr lang="en-US" sz="2999">
                <a:solidFill>
                  <a:srgbClr val="545454"/>
                </a:solidFill>
                <a:latin typeface="Montserrat"/>
                <a:ea typeface="Montserrat"/>
                <a:cs typeface="Montserrat"/>
                <a:sym typeface="Montserrat"/>
              </a:rPr>
              <a:t>What could happen if a website doesn't use HTTPS? How does this affect user trust and data security?</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7540734" y="802005"/>
            <a:ext cx="9118221"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Activity: Answer the following questions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2339595"/>
            <a:ext cx="8796321" cy="29108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Web standards, set by organizations like </a:t>
            </a:r>
            <a:r>
              <a:rPr lang="en-US" sz="2400">
                <a:solidFill>
                  <a:srgbClr val="1E1E1E"/>
                </a:solidFill>
                <a:latin typeface="Montserrat Bold"/>
                <a:ea typeface="Montserrat Bold"/>
                <a:cs typeface="Montserrat Bold"/>
                <a:sym typeface="Montserrat Bold"/>
              </a:rPr>
              <a:t>W3C</a:t>
            </a:r>
            <a:r>
              <a:rPr lang="en-US" sz="2400">
                <a:solidFill>
                  <a:srgbClr val="545454"/>
                </a:solidFill>
                <a:latin typeface="Montserrat"/>
                <a:ea typeface="Montserrat"/>
                <a:cs typeface="Montserrat"/>
                <a:sym typeface="Montserrat"/>
              </a:rPr>
              <a:t> and </a:t>
            </a:r>
            <a:r>
              <a:rPr lang="en-US" sz="2400">
                <a:solidFill>
                  <a:srgbClr val="1E1E1E"/>
                </a:solidFill>
                <a:latin typeface="Montserrat Bold"/>
                <a:ea typeface="Montserrat Bold"/>
                <a:cs typeface="Montserrat Bold"/>
                <a:sym typeface="Montserrat Bold"/>
              </a:rPr>
              <a:t>WHATWG</a:t>
            </a:r>
            <a:r>
              <a:rPr lang="en-US" sz="2400">
                <a:solidFill>
                  <a:srgbClr val="545454"/>
                </a:solidFill>
                <a:latin typeface="Montserrat"/>
                <a:ea typeface="Montserrat"/>
                <a:cs typeface="Montserrat"/>
                <a:sym typeface="Montserrat"/>
              </a:rPr>
              <a:t>, are necessary because they ensure that websites work consistently across different browsers and devices. These standards help developers create web content that is accessible, reliable, and compatible for everyone, making the web a more unified and user-friendly experience.</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462979" y="5973970"/>
            <a:ext cx="3900477" cy="2652324"/>
          </a:xfrm>
          <a:custGeom>
            <a:avLst/>
            <a:gdLst/>
            <a:ahLst/>
            <a:cxnLst/>
            <a:rect l="l" t="t" r="r" b="b"/>
            <a:pathLst>
              <a:path w="3900477" h="2652324">
                <a:moveTo>
                  <a:pt x="0" y="0"/>
                </a:moveTo>
                <a:lnTo>
                  <a:pt x="3900477" y="0"/>
                </a:lnTo>
                <a:lnTo>
                  <a:pt x="3900477" y="2652324"/>
                </a:lnTo>
                <a:lnTo>
                  <a:pt x="0" y="2652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500376" y="5973970"/>
            <a:ext cx="2586383" cy="2586383"/>
          </a:xfrm>
          <a:custGeom>
            <a:avLst/>
            <a:gdLst/>
            <a:ahLst/>
            <a:cxnLst/>
            <a:rect l="l" t="t" r="r" b="b"/>
            <a:pathLst>
              <a:path w="2586383" h="2586383">
                <a:moveTo>
                  <a:pt x="0" y="0"/>
                </a:moveTo>
                <a:lnTo>
                  <a:pt x="2586383" y="0"/>
                </a:lnTo>
                <a:lnTo>
                  <a:pt x="2586383" y="2586382"/>
                </a:lnTo>
                <a:lnTo>
                  <a:pt x="0" y="2586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11" name="TextBox 11"/>
          <p:cNvSpPr txBox="1"/>
          <p:nvPr/>
        </p:nvSpPr>
        <p:spPr>
          <a:xfrm>
            <a:off x="8462979" y="1787724"/>
            <a:ext cx="7799503"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Importance of Web Standards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a:stretch>
          </a:blipFill>
        </p:spPr>
      </p:sp>
      <p:sp>
        <p:nvSpPr>
          <p:cNvPr id="3" name="TextBox 3"/>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000000"/>
                </a:solidFill>
                <a:latin typeface="Montserrat Heavy"/>
                <a:ea typeface="Montserrat Heavy"/>
                <a:cs typeface="Montserrat Heavy"/>
                <a:sym typeface="Montserrat Heavy"/>
              </a:rPr>
              <a:t>Table of Contents</a:t>
            </a:r>
          </a:p>
        </p:txBody>
      </p:sp>
      <p:grpSp>
        <p:nvGrpSpPr>
          <p:cNvPr id="4" name="Group 4"/>
          <p:cNvGrpSpPr/>
          <p:nvPr/>
        </p:nvGrpSpPr>
        <p:grpSpPr>
          <a:xfrm>
            <a:off x="0" y="-1805408"/>
            <a:ext cx="1028700" cy="3086100"/>
            <a:chOff x="0" y="0"/>
            <a:chExt cx="270933" cy="812800"/>
          </a:xfrm>
        </p:grpSpPr>
        <p:sp>
          <p:nvSpPr>
            <p:cNvPr id="5" name="Freeform 5"/>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6" name="TextBox 6"/>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7350396" y="2015814"/>
            <a:ext cx="7577380"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Introduction to HTML5 &amp; CSS 3.0</a:t>
            </a:r>
          </a:p>
        </p:txBody>
      </p:sp>
      <p:sp>
        <p:nvSpPr>
          <p:cNvPr id="8" name="Freeform 8"/>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7350396" y="3088012"/>
            <a:ext cx="5791720"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Basic HTML5 Structure</a:t>
            </a:r>
          </a:p>
        </p:txBody>
      </p:sp>
      <p:sp>
        <p:nvSpPr>
          <p:cNvPr id="10" name="TextBox 10"/>
          <p:cNvSpPr txBox="1"/>
          <p:nvPr/>
        </p:nvSpPr>
        <p:spPr>
          <a:xfrm>
            <a:off x="7350396" y="4164337"/>
            <a:ext cx="3908172"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Styling with CSS 3.0</a:t>
            </a:r>
          </a:p>
        </p:txBody>
      </p:sp>
      <p:sp>
        <p:nvSpPr>
          <p:cNvPr id="11" name="TextBox 11"/>
          <p:cNvSpPr txBox="1"/>
          <p:nvPr/>
        </p:nvSpPr>
        <p:spPr>
          <a:xfrm>
            <a:off x="7350396" y="5240662"/>
            <a:ext cx="6260433"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Responsive Web Design</a:t>
            </a:r>
          </a:p>
        </p:txBody>
      </p:sp>
      <p:sp>
        <p:nvSpPr>
          <p:cNvPr id="12" name="TextBox 12"/>
          <p:cNvSpPr txBox="1"/>
          <p:nvPr/>
        </p:nvSpPr>
        <p:spPr>
          <a:xfrm>
            <a:off x="7350396" y="6278887"/>
            <a:ext cx="7883824"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Best Practices &amp; Advance  Techniques</a:t>
            </a:r>
          </a:p>
        </p:txBody>
      </p:sp>
      <p:sp>
        <p:nvSpPr>
          <p:cNvPr id="13" name="TextBox 13"/>
          <p:cNvSpPr txBox="1"/>
          <p:nvPr/>
        </p:nvSpPr>
        <p:spPr>
          <a:xfrm>
            <a:off x="7350396" y="7255835"/>
            <a:ext cx="3908172"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Practical Project</a:t>
            </a:r>
          </a:p>
        </p:txBody>
      </p:sp>
      <p:sp>
        <p:nvSpPr>
          <p:cNvPr id="14" name="TextBox 14"/>
          <p:cNvSpPr txBox="1"/>
          <p:nvPr/>
        </p:nvSpPr>
        <p:spPr>
          <a:xfrm>
            <a:off x="7350396" y="981075"/>
            <a:ext cx="8729006"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World Wide Web Fundamentals and History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2301495"/>
            <a:ext cx="8796321" cy="29108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Web standards ensure that web applications </a:t>
            </a:r>
            <a:r>
              <a:rPr lang="en-US" sz="2400">
                <a:solidFill>
                  <a:srgbClr val="1E1E1E"/>
                </a:solidFill>
                <a:latin typeface="Montserrat Bold"/>
                <a:ea typeface="Montserrat Bold"/>
                <a:cs typeface="Montserrat Bold"/>
                <a:sym typeface="Montserrat Bold"/>
              </a:rPr>
              <a:t>look</a:t>
            </a:r>
            <a:r>
              <a:rPr lang="en-US" sz="2400">
                <a:solidFill>
                  <a:srgbClr val="545454"/>
                </a:solidFill>
                <a:latin typeface="Montserrat"/>
                <a:ea typeface="Montserrat"/>
                <a:cs typeface="Montserrat"/>
                <a:sym typeface="Montserrat"/>
              </a:rPr>
              <a:t> and </a:t>
            </a:r>
            <a:r>
              <a:rPr lang="en-US" sz="2400">
                <a:solidFill>
                  <a:srgbClr val="1E1E1E"/>
                </a:solidFill>
                <a:latin typeface="Montserrat Bold"/>
                <a:ea typeface="Montserrat Bold"/>
                <a:cs typeface="Montserrat Bold"/>
                <a:sym typeface="Montserrat Bold"/>
              </a:rPr>
              <a:t>function</a:t>
            </a:r>
            <a:r>
              <a:rPr lang="en-US" sz="2400">
                <a:solidFill>
                  <a:srgbClr val="545454"/>
                </a:solidFill>
                <a:latin typeface="Montserrat"/>
                <a:ea typeface="Montserrat"/>
                <a:cs typeface="Montserrat"/>
                <a:sym typeface="Montserrat"/>
              </a:rPr>
              <a:t> the same across different browsers and devices. By following these standards, developers can create websites that are compatible and work smoothly, no matter what browser or device users are using. This consistency makes the web more reliable and user-friendly for everyone.</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8462979" y="1787724"/>
            <a:ext cx="8382599"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Importance of Web Standards</a:t>
            </a:r>
          </a:p>
        </p:txBody>
      </p:sp>
      <p:sp>
        <p:nvSpPr>
          <p:cNvPr id="10" name="TextBox 10"/>
          <p:cNvSpPr txBox="1"/>
          <p:nvPr/>
        </p:nvSpPr>
        <p:spPr>
          <a:xfrm>
            <a:off x="8462979" y="5634417"/>
            <a:ext cx="8796321" cy="16535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Accessibility standards</a:t>
            </a:r>
            <a:r>
              <a:rPr lang="en-US" sz="2400">
                <a:solidFill>
                  <a:srgbClr val="545454"/>
                </a:solidFill>
                <a:latin typeface="Montserrat"/>
                <a:ea typeface="Montserrat"/>
                <a:cs typeface="Montserrat"/>
                <a:sym typeface="Montserrat"/>
              </a:rPr>
              <a:t>, like the Web Content Accessibility Guidelines (</a:t>
            </a:r>
            <a:r>
              <a:rPr lang="en-US" sz="2400">
                <a:solidFill>
                  <a:srgbClr val="1E1E1E"/>
                </a:solidFill>
                <a:latin typeface="Montserrat Bold"/>
                <a:ea typeface="Montserrat Bold"/>
                <a:cs typeface="Montserrat Bold"/>
                <a:sym typeface="Montserrat Bold"/>
              </a:rPr>
              <a:t>WCAG</a:t>
            </a:r>
            <a:r>
              <a:rPr lang="en-US" sz="2400">
                <a:solidFill>
                  <a:srgbClr val="545454"/>
                </a:solidFill>
                <a:latin typeface="Montserrat"/>
                <a:ea typeface="Montserrat"/>
                <a:cs typeface="Montserrat"/>
                <a:sym typeface="Montserrat"/>
              </a:rPr>
              <a:t>), play a crucial role in web communication by ensuring that websites are usable by everyone, including people with disabilities.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2301495"/>
            <a:ext cx="8796321" cy="16535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Developers use these standards to create content that is accessible to all users, such as adding text descriptions for images or ensuring that websites can be navigated using a keyboard.</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8462979" y="1787724"/>
            <a:ext cx="6421277"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Impact on Developers</a:t>
            </a:r>
          </a:p>
        </p:txBody>
      </p:sp>
      <p:sp>
        <p:nvSpPr>
          <p:cNvPr id="10" name="TextBox 10"/>
          <p:cNvSpPr txBox="1"/>
          <p:nvPr/>
        </p:nvSpPr>
        <p:spPr>
          <a:xfrm>
            <a:off x="8462979" y="5457721"/>
            <a:ext cx="8796321" cy="20726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For users, accessibility standards mean that they can interact with and understand web content, regardless of their abilities. This makes the web more inclusive, allowing everyone to access information and services equally.</a:t>
            </a:r>
          </a:p>
        </p:txBody>
      </p:sp>
      <p:sp>
        <p:nvSpPr>
          <p:cNvPr id="11" name="TextBox 11"/>
          <p:cNvSpPr txBox="1"/>
          <p:nvPr/>
        </p:nvSpPr>
        <p:spPr>
          <a:xfrm>
            <a:off x="8462979" y="4943950"/>
            <a:ext cx="6421277"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Impact on Users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2301495"/>
            <a:ext cx="8796321" cy="12344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Development tools like text editors, browsers, and developer tools enhance the web development process by making it easier to write, test, and debug code.</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8462979" y="1787724"/>
            <a:ext cx="7905521"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Tools and Technologies</a:t>
            </a:r>
          </a:p>
        </p:txBody>
      </p:sp>
      <p:sp>
        <p:nvSpPr>
          <p:cNvPr id="10" name="TextBox 10"/>
          <p:cNvSpPr txBox="1"/>
          <p:nvPr/>
        </p:nvSpPr>
        <p:spPr>
          <a:xfrm>
            <a:off x="8462979" y="3874363"/>
            <a:ext cx="8796321" cy="12344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Text Editors, </a:t>
            </a:r>
            <a:r>
              <a:rPr lang="en-US" sz="2400">
                <a:solidFill>
                  <a:srgbClr val="545454"/>
                </a:solidFill>
                <a:latin typeface="Montserrat"/>
                <a:ea typeface="Montserrat"/>
                <a:cs typeface="Montserrat"/>
                <a:sym typeface="Montserrat"/>
              </a:rPr>
              <a:t>help write and organize code efficiently, with features like syntax highlighting and code suggestions.</a:t>
            </a:r>
          </a:p>
        </p:txBody>
      </p:sp>
      <p:sp>
        <p:nvSpPr>
          <p:cNvPr id="11" name="TextBox 11"/>
          <p:cNvSpPr txBox="1"/>
          <p:nvPr/>
        </p:nvSpPr>
        <p:spPr>
          <a:xfrm>
            <a:off x="8462979" y="5429250"/>
            <a:ext cx="8796321" cy="12344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Browsers,</a:t>
            </a:r>
            <a:r>
              <a:rPr lang="en-US" sz="2400">
                <a:solidFill>
                  <a:srgbClr val="545454"/>
                </a:solidFill>
                <a:latin typeface="Montserrat"/>
                <a:ea typeface="Montserrat"/>
                <a:cs typeface="Montserrat"/>
                <a:sym typeface="Montserrat"/>
              </a:rPr>
              <a:t> allows you to see how your websites will look and function in real time, ensuring everything works as expected.</a:t>
            </a:r>
          </a:p>
        </p:txBody>
      </p:sp>
      <p:sp>
        <p:nvSpPr>
          <p:cNvPr id="12" name="TextBox 12"/>
          <p:cNvSpPr txBox="1"/>
          <p:nvPr/>
        </p:nvSpPr>
        <p:spPr>
          <a:xfrm>
            <a:off x="8462979" y="6987540"/>
            <a:ext cx="8796321" cy="12344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Developer Tools,</a:t>
            </a:r>
            <a:r>
              <a:rPr lang="en-US" sz="2400">
                <a:solidFill>
                  <a:srgbClr val="545454"/>
                </a:solidFill>
                <a:latin typeface="Montserrat"/>
                <a:ea typeface="Montserrat"/>
                <a:cs typeface="Montserrat"/>
                <a:sym typeface="Montserrat"/>
              </a:rPr>
              <a:t> let developers inspect and debug their code, fix errors, and optimize performance, making the development process faster and more accurate.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1612382"/>
            <a:ext cx="8796321" cy="8153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Clarity</a:t>
            </a:r>
            <a:r>
              <a:rPr lang="en-US" sz="2400">
                <a:solidFill>
                  <a:srgbClr val="545454"/>
                </a:solidFill>
                <a:latin typeface="Montserrat"/>
                <a:ea typeface="Montserrat"/>
                <a:cs typeface="Montserrat"/>
                <a:sym typeface="Montserrat"/>
              </a:rPr>
              <a:t>, ensures that information is easy to read and understand, so users can quickly find what they need.</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8462979" y="1098611"/>
            <a:ext cx="7852512"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Principles of Effective Web Communication</a:t>
            </a:r>
          </a:p>
        </p:txBody>
      </p:sp>
      <p:sp>
        <p:nvSpPr>
          <p:cNvPr id="10" name="TextBox 10"/>
          <p:cNvSpPr txBox="1"/>
          <p:nvPr/>
        </p:nvSpPr>
        <p:spPr>
          <a:xfrm>
            <a:off x="8462979" y="2736608"/>
            <a:ext cx="8796321" cy="12344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Consistency,</a:t>
            </a:r>
            <a:r>
              <a:rPr lang="en-US" sz="2400">
                <a:solidFill>
                  <a:srgbClr val="545454"/>
                </a:solidFill>
                <a:latin typeface="Montserrat"/>
                <a:ea typeface="Montserrat"/>
                <a:cs typeface="Montserrat"/>
                <a:sym typeface="Montserrat"/>
              </a:rPr>
              <a:t> means that the design and layout are uniform across the site, helping users feel comfortable and confident as they explore.</a:t>
            </a:r>
          </a:p>
        </p:txBody>
      </p:sp>
      <p:sp>
        <p:nvSpPr>
          <p:cNvPr id="11" name="TextBox 11"/>
          <p:cNvSpPr txBox="1"/>
          <p:nvPr/>
        </p:nvSpPr>
        <p:spPr>
          <a:xfrm>
            <a:off x="8462979" y="4275848"/>
            <a:ext cx="8796321" cy="12344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Visual Design</a:t>
            </a:r>
            <a:r>
              <a:rPr lang="en-US" sz="2400">
                <a:solidFill>
                  <a:srgbClr val="545454"/>
                </a:solidFill>
                <a:latin typeface="Montserrat"/>
                <a:ea typeface="Montserrat"/>
                <a:cs typeface="Montserrat"/>
                <a:sym typeface="Montserrat"/>
              </a:rPr>
              <a:t>, uses colors, fonts, and images to make the site attractive and guide users' attention to important information.</a:t>
            </a:r>
          </a:p>
        </p:txBody>
      </p:sp>
      <p:sp>
        <p:nvSpPr>
          <p:cNvPr id="12" name="TextBox 12"/>
          <p:cNvSpPr txBox="1"/>
          <p:nvPr/>
        </p:nvSpPr>
        <p:spPr>
          <a:xfrm>
            <a:off x="8462979" y="5815088"/>
            <a:ext cx="8796321" cy="8153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Layout</a:t>
            </a:r>
            <a:r>
              <a:rPr lang="en-US" sz="2400">
                <a:solidFill>
                  <a:srgbClr val="545454"/>
                </a:solidFill>
                <a:latin typeface="Montserrat Bold"/>
                <a:ea typeface="Montserrat Bold"/>
                <a:cs typeface="Montserrat Bold"/>
                <a:sym typeface="Montserrat Bold"/>
              </a:rPr>
              <a:t>,</a:t>
            </a:r>
            <a:r>
              <a:rPr lang="en-US" sz="2400">
                <a:solidFill>
                  <a:srgbClr val="545454"/>
                </a:solidFill>
                <a:latin typeface="Montserrat"/>
                <a:ea typeface="Montserrat"/>
                <a:cs typeface="Montserrat"/>
                <a:sym typeface="Montserrat"/>
              </a:rPr>
              <a:t> organizes content in a clear and logical way, so users can quickly find what they're looking for.</a:t>
            </a:r>
          </a:p>
        </p:txBody>
      </p:sp>
      <p:sp>
        <p:nvSpPr>
          <p:cNvPr id="13" name="TextBox 13"/>
          <p:cNvSpPr txBox="1"/>
          <p:nvPr/>
        </p:nvSpPr>
        <p:spPr>
          <a:xfrm>
            <a:off x="8462979" y="6935228"/>
            <a:ext cx="8796321" cy="8153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Navigation</a:t>
            </a:r>
            <a:r>
              <a:rPr lang="en-US" sz="2400">
                <a:solidFill>
                  <a:srgbClr val="545454"/>
                </a:solidFill>
                <a:latin typeface="Montserrat"/>
                <a:ea typeface="Montserrat"/>
                <a:cs typeface="Montserrat"/>
                <a:sym typeface="Montserrat"/>
              </a:rPr>
              <a:t>, provides menus and links to help users move around the site easily.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1612382"/>
            <a:ext cx="8796321" cy="4168140"/>
          </a:xfrm>
          <a:prstGeom prst="rect">
            <a:avLst/>
          </a:prstGeom>
        </p:spPr>
        <p:txBody>
          <a:bodyPr lIns="0" tIns="0" rIns="0" bIns="0" rtlCol="0" anchor="t">
            <a:spAutoFit/>
          </a:bodyPr>
          <a:lstStyle/>
          <a:p>
            <a:pPr algn="l">
              <a:lnSpc>
                <a:spcPts val="3359"/>
              </a:lnSpc>
            </a:pPr>
            <a:r>
              <a:rPr lang="en-US" sz="2400">
                <a:solidFill>
                  <a:srgbClr val="1E1E1E"/>
                </a:solidFill>
                <a:latin typeface="Montserrat Bold"/>
                <a:ea typeface="Montserrat Bold"/>
                <a:cs typeface="Montserrat Bold"/>
                <a:sym typeface="Montserrat Bold"/>
              </a:rPr>
              <a:t>Multimedia</a:t>
            </a:r>
            <a:r>
              <a:rPr lang="en-US" sz="2400">
                <a:solidFill>
                  <a:srgbClr val="545454"/>
                </a:solidFill>
                <a:latin typeface="Montserrat"/>
                <a:ea typeface="Montserrat"/>
                <a:cs typeface="Montserrat"/>
                <a:sym typeface="Montserrat"/>
              </a:rPr>
              <a:t>, like images and videos, is important in web communication because it makes content more engaging and easier to understand.</a:t>
            </a:r>
          </a:p>
          <a:p>
            <a:pPr algn="l">
              <a:lnSpc>
                <a:spcPts val="3359"/>
              </a:lnSpc>
            </a:pPr>
            <a:endParaRPr lang="en-US" sz="2400">
              <a:solidFill>
                <a:srgbClr val="545454"/>
              </a:solidFill>
              <a:latin typeface="Montserrat"/>
              <a:ea typeface="Montserrat"/>
              <a:cs typeface="Montserrat"/>
              <a:sym typeface="Montserrat"/>
            </a:endParaRPr>
          </a:p>
          <a:p>
            <a:pPr algn="l">
              <a:lnSpc>
                <a:spcPts val="3359"/>
              </a:lnSpc>
            </a:pPr>
            <a:r>
              <a:rPr lang="en-US" sz="2400">
                <a:solidFill>
                  <a:srgbClr val="545454"/>
                </a:solidFill>
                <a:latin typeface="Montserrat"/>
                <a:ea typeface="Montserrat"/>
                <a:cs typeface="Montserrat"/>
                <a:sym typeface="Montserrat"/>
              </a:rPr>
              <a:t>They can illustrate concepts, grab attention, and make the content more memorable and interesting.</a:t>
            </a:r>
          </a:p>
          <a:p>
            <a:pPr algn="l">
              <a:lnSpc>
                <a:spcPts val="3359"/>
              </a:lnSpc>
            </a:pPr>
            <a:endParaRPr lang="en-US" sz="2400">
              <a:solidFill>
                <a:srgbClr val="545454"/>
              </a:solidFill>
              <a:latin typeface="Montserrat"/>
              <a:ea typeface="Montserrat"/>
              <a:cs typeface="Montserrat"/>
              <a:sym typeface="Montserrat"/>
            </a:endParaRPr>
          </a:p>
          <a:p>
            <a:pPr algn="l">
              <a:lnSpc>
                <a:spcPts val="3359"/>
              </a:lnSpc>
            </a:pPr>
            <a:r>
              <a:rPr lang="en-US" sz="2400">
                <a:solidFill>
                  <a:srgbClr val="545454"/>
                </a:solidFill>
                <a:latin typeface="Montserrat"/>
                <a:ea typeface="Montserrat"/>
                <a:cs typeface="Montserrat"/>
                <a:sym typeface="Montserrat"/>
              </a:rPr>
              <a:t>If not used properly, they can slow down the website, distract from the main message, or cause accessibility issues.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Web Communication</a:t>
            </a:r>
          </a:p>
        </p:txBody>
      </p:sp>
      <p:sp>
        <p:nvSpPr>
          <p:cNvPr id="9" name="TextBox 9"/>
          <p:cNvSpPr txBox="1"/>
          <p:nvPr/>
        </p:nvSpPr>
        <p:spPr>
          <a:xfrm>
            <a:off x="8462979" y="1098611"/>
            <a:ext cx="7852512"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Principles of Effective Web Communication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2301495"/>
            <a:ext cx="8796321" cy="16535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Establishing a presence on the web means </a:t>
            </a:r>
            <a:r>
              <a:rPr lang="en-US" sz="2400">
                <a:solidFill>
                  <a:srgbClr val="1E1E1E"/>
                </a:solidFill>
                <a:latin typeface="Montserrat Bold"/>
                <a:ea typeface="Montserrat Bold"/>
                <a:cs typeface="Montserrat Bold"/>
                <a:sym typeface="Montserrat Bold"/>
              </a:rPr>
              <a:t>creating</a:t>
            </a:r>
            <a:r>
              <a:rPr lang="en-US" sz="2400">
                <a:solidFill>
                  <a:srgbClr val="545454"/>
                </a:solidFill>
                <a:latin typeface="Montserrat"/>
                <a:ea typeface="Montserrat"/>
                <a:cs typeface="Montserrat"/>
                <a:sym typeface="Montserrat"/>
              </a:rPr>
              <a:t> and </a:t>
            </a:r>
            <a:r>
              <a:rPr lang="en-US" sz="2400">
                <a:solidFill>
                  <a:srgbClr val="1E1E1E"/>
                </a:solidFill>
                <a:latin typeface="Montserrat Bold"/>
                <a:ea typeface="Montserrat Bold"/>
                <a:cs typeface="Montserrat Bold"/>
                <a:sym typeface="Montserrat Bold"/>
              </a:rPr>
              <a:t>maintaining</a:t>
            </a:r>
            <a:r>
              <a:rPr lang="en-US" sz="2400">
                <a:solidFill>
                  <a:srgbClr val="545454"/>
                </a:solidFill>
                <a:latin typeface="Montserrat"/>
                <a:ea typeface="Montserrat"/>
                <a:cs typeface="Montserrat"/>
                <a:sym typeface="Montserrat"/>
              </a:rPr>
              <a:t> a digital footprint through various online platforms. This includes having a website, engaging on social media, and being visible in search engines.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8153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Establishing Presence on the Web</a:t>
            </a:r>
          </a:p>
        </p:txBody>
      </p:sp>
      <p:sp>
        <p:nvSpPr>
          <p:cNvPr id="9" name="TextBox 9"/>
          <p:cNvSpPr txBox="1"/>
          <p:nvPr/>
        </p:nvSpPr>
        <p:spPr>
          <a:xfrm>
            <a:off x="8462979" y="1787724"/>
            <a:ext cx="2799016"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Definition</a:t>
            </a:r>
          </a:p>
        </p:txBody>
      </p:sp>
      <p:sp>
        <p:nvSpPr>
          <p:cNvPr id="10" name="TextBox 10"/>
          <p:cNvSpPr txBox="1"/>
          <p:nvPr/>
        </p:nvSpPr>
        <p:spPr>
          <a:xfrm>
            <a:off x="8462979" y="5440052"/>
            <a:ext cx="8796321" cy="16535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A strong web presence helps you </a:t>
            </a:r>
            <a:r>
              <a:rPr lang="en-US" sz="2400">
                <a:solidFill>
                  <a:srgbClr val="1E1E1E"/>
                </a:solidFill>
                <a:latin typeface="Montserrat Bold"/>
                <a:ea typeface="Montserrat Bold"/>
                <a:cs typeface="Montserrat Bold"/>
                <a:sym typeface="Montserrat Bold"/>
              </a:rPr>
              <a:t>reach</a:t>
            </a:r>
            <a:r>
              <a:rPr lang="en-US" sz="2400">
                <a:solidFill>
                  <a:srgbClr val="545454"/>
                </a:solidFill>
                <a:latin typeface="Montserrat"/>
                <a:ea typeface="Montserrat"/>
                <a:cs typeface="Montserrat"/>
                <a:sym typeface="Montserrat"/>
              </a:rPr>
              <a:t> a wider audience, build credibility, and achieve your personal or business goals. It’s essential for visibility, marketing, and engagement in today’s digital world.</a:t>
            </a:r>
          </a:p>
        </p:txBody>
      </p:sp>
      <p:sp>
        <p:nvSpPr>
          <p:cNvPr id="11" name="TextBox 11"/>
          <p:cNvSpPr txBox="1"/>
          <p:nvPr/>
        </p:nvSpPr>
        <p:spPr>
          <a:xfrm>
            <a:off x="8462979" y="4926281"/>
            <a:ext cx="2799016"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Importance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2253870"/>
            <a:ext cx="8796321" cy="3364230"/>
          </a:xfrm>
          <a:prstGeom prst="rect">
            <a:avLst/>
          </a:prstGeom>
        </p:spPr>
        <p:txBody>
          <a:bodyPr lIns="0" tIns="0" rIns="0" bIns="0" rtlCol="0" anchor="t">
            <a:spAutoFit/>
          </a:bodyPr>
          <a:lstStyle/>
          <a:p>
            <a:pPr marL="518160" lvl="1" indent="-259080" algn="l">
              <a:lnSpc>
                <a:spcPts val="3840"/>
              </a:lnSpc>
              <a:buFont typeface="Arial"/>
              <a:buChar char="•"/>
            </a:pPr>
            <a:r>
              <a:rPr lang="en-US" sz="2400">
                <a:solidFill>
                  <a:srgbClr val="545454"/>
                </a:solidFill>
                <a:latin typeface="Montserrat"/>
                <a:ea typeface="Montserrat"/>
                <a:cs typeface="Montserrat"/>
                <a:sym typeface="Montserrat"/>
              </a:rPr>
              <a:t>Identifying Objectives:</a:t>
            </a:r>
          </a:p>
          <a:p>
            <a:pPr marL="1036320" lvl="2" indent="-345440" algn="l">
              <a:lnSpc>
                <a:spcPts val="3840"/>
              </a:lnSpc>
              <a:buFont typeface="Arial"/>
              <a:buChar char="⚬"/>
            </a:pPr>
            <a:r>
              <a:rPr lang="en-US" sz="2400">
                <a:solidFill>
                  <a:srgbClr val="1E1E1E"/>
                </a:solidFill>
                <a:latin typeface="Montserrat Bold"/>
                <a:ea typeface="Montserrat Bold"/>
                <a:cs typeface="Montserrat Bold"/>
                <a:sym typeface="Montserrat Bold"/>
              </a:rPr>
              <a:t>Personal Branding,</a:t>
            </a:r>
            <a:r>
              <a:rPr lang="en-US" sz="2400">
                <a:solidFill>
                  <a:srgbClr val="545454"/>
                </a:solidFill>
                <a:latin typeface="Montserrat"/>
                <a:ea typeface="Montserrat"/>
                <a:cs typeface="Montserrat"/>
                <a:sym typeface="Montserrat"/>
              </a:rPr>
              <a:t> build an online identity and showcase your expertise.</a:t>
            </a:r>
          </a:p>
          <a:p>
            <a:pPr marL="1036320" lvl="2" indent="-345440" algn="l">
              <a:lnSpc>
                <a:spcPts val="3840"/>
              </a:lnSpc>
              <a:buFont typeface="Arial"/>
              <a:buChar char="⚬"/>
            </a:pPr>
            <a:r>
              <a:rPr lang="en-US" sz="2400">
                <a:solidFill>
                  <a:srgbClr val="1E1E1E"/>
                </a:solidFill>
                <a:latin typeface="Montserrat Bold"/>
                <a:ea typeface="Montserrat Bold"/>
                <a:cs typeface="Montserrat Bold"/>
                <a:sym typeface="Montserrat Bold"/>
              </a:rPr>
              <a:t>Business Growth,</a:t>
            </a:r>
            <a:r>
              <a:rPr lang="en-US" sz="2400">
                <a:solidFill>
                  <a:srgbClr val="545454"/>
                </a:solidFill>
                <a:latin typeface="Montserrat Bold"/>
                <a:ea typeface="Montserrat Bold"/>
                <a:cs typeface="Montserrat Bold"/>
                <a:sym typeface="Montserrat Bold"/>
              </a:rPr>
              <a:t> </a:t>
            </a:r>
            <a:r>
              <a:rPr lang="en-US" sz="2400">
                <a:solidFill>
                  <a:srgbClr val="545454"/>
                </a:solidFill>
                <a:latin typeface="Montserrat"/>
                <a:ea typeface="Montserrat"/>
                <a:cs typeface="Montserrat"/>
                <a:sym typeface="Montserrat"/>
              </a:rPr>
              <a:t>increase brand awareness, generate leads, and drive sales.</a:t>
            </a:r>
          </a:p>
          <a:p>
            <a:pPr marL="1036320" lvl="2" indent="-345440" algn="l">
              <a:lnSpc>
                <a:spcPts val="3840"/>
              </a:lnSpc>
              <a:buFont typeface="Arial"/>
              <a:buChar char="⚬"/>
            </a:pPr>
            <a:r>
              <a:rPr lang="en-US" sz="2400">
                <a:solidFill>
                  <a:srgbClr val="1E1E1E"/>
                </a:solidFill>
                <a:latin typeface="Montserrat Bold"/>
                <a:ea typeface="Montserrat Bold"/>
                <a:cs typeface="Montserrat Bold"/>
                <a:sym typeface="Montserrat Bold"/>
              </a:rPr>
              <a:t>Networking,</a:t>
            </a:r>
            <a:r>
              <a:rPr lang="en-US" sz="2400">
                <a:solidFill>
                  <a:srgbClr val="545454"/>
                </a:solidFill>
                <a:latin typeface="Montserrat"/>
                <a:ea typeface="Montserrat"/>
                <a:cs typeface="Montserrat"/>
                <a:sym typeface="Montserrat"/>
              </a:rPr>
              <a:t> connect with industry peers and potential collaborators.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8153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Establishing Presence on the Web</a:t>
            </a:r>
          </a:p>
        </p:txBody>
      </p:sp>
      <p:sp>
        <p:nvSpPr>
          <p:cNvPr id="9" name="TextBox 9"/>
          <p:cNvSpPr txBox="1"/>
          <p:nvPr/>
        </p:nvSpPr>
        <p:spPr>
          <a:xfrm>
            <a:off x="8462979" y="1787724"/>
            <a:ext cx="718106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Defining Your Goals and Audience</a:t>
            </a:r>
          </a:p>
        </p:txBody>
      </p:sp>
      <p:sp>
        <p:nvSpPr>
          <p:cNvPr id="10" name="TextBox 10"/>
          <p:cNvSpPr txBox="1"/>
          <p:nvPr/>
        </p:nvSpPr>
        <p:spPr>
          <a:xfrm>
            <a:off x="8462979" y="6683200"/>
            <a:ext cx="8796321" cy="2878455"/>
          </a:xfrm>
          <a:prstGeom prst="rect">
            <a:avLst/>
          </a:prstGeom>
        </p:spPr>
        <p:txBody>
          <a:bodyPr lIns="0" tIns="0" rIns="0" bIns="0" rtlCol="0" anchor="t">
            <a:spAutoFit/>
          </a:bodyPr>
          <a:lstStyle/>
          <a:p>
            <a:pPr marL="518160" lvl="1" indent="-259080" algn="l">
              <a:lnSpc>
                <a:spcPts val="3840"/>
              </a:lnSpc>
              <a:buFont typeface="Arial"/>
              <a:buChar char="•"/>
            </a:pPr>
            <a:r>
              <a:rPr lang="en-US" sz="2400">
                <a:solidFill>
                  <a:srgbClr val="1E1E1E"/>
                </a:solidFill>
                <a:latin typeface="Montserrat Bold"/>
                <a:ea typeface="Montserrat Bold"/>
                <a:cs typeface="Montserrat Bold"/>
                <a:sym typeface="Montserrat Bold"/>
              </a:rPr>
              <a:t>Demographics,</a:t>
            </a:r>
            <a:r>
              <a:rPr lang="en-US" sz="2400">
                <a:solidFill>
                  <a:srgbClr val="545454"/>
                </a:solidFill>
                <a:latin typeface="Montserrat"/>
                <a:ea typeface="Montserrat"/>
                <a:cs typeface="Montserrat"/>
                <a:sym typeface="Montserrat"/>
              </a:rPr>
              <a:t> identify age, gender, location, and interests.</a:t>
            </a:r>
          </a:p>
          <a:p>
            <a:pPr marL="518160" lvl="1" indent="-259080" algn="l">
              <a:lnSpc>
                <a:spcPts val="3840"/>
              </a:lnSpc>
              <a:buFont typeface="Arial"/>
              <a:buChar char="•"/>
            </a:pPr>
            <a:r>
              <a:rPr lang="en-US" sz="2400">
                <a:solidFill>
                  <a:srgbClr val="1E1E1E"/>
                </a:solidFill>
                <a:latin typeface="Montserrat Bold"/>
                <a:ea typeface="Montserrat Bold"/>
                <a:cs typeface="Montserrat Bold"/>
                <a:sym typeface="Montserrat Bold"/>
              </a:rPr>
              <a:t>Behavior,</a:t>
            </a:r>
            <a:r>
              <a:rPr lang="en-US" sz="2400">
                <a:solidFill>
                  <a:srgbClr val="545454"/>
                </a:solidFill>
                <a:latin typeface="Montserrat Bold"/>
                <a:ea typeface="Montserrat Bold"/>
                <a:cs typeface="Montserrat Bold"/>
                <a:sym typeface="Montserrat Bold"/>
              </a:rPr>
              <a:t> </a:t>
            </a:r>
            <a:r>
              <a:rPr lang="en-US" sz="2400">
                <a:solidFill>
                  <a:srgbClr val="545454"/>
                </a:solidFill>
                <a:latin typeface="Montserrat"/>
                <a:ea typeface="Montserrat"/>
                <a:cs typeface="Montserrat"/>
                <a:sym typeface="Montserrat"/>
              </a:rPr>
              <a:t>how they search for information, what content they engage with, and their preferred communication channels.</a:t>
            </a:r>
          </a:p>
          <a:p>
            <a:pPr algn="l">
              <a:lnSpc>
                <a:spcPts val="3840"/>
              </a:lnSpc>
            </a:pPr>
            <a:endParaRPr lang="en-US" sz="2400">
              <a:solidFill>
                <a:srgbClr val="545454"/>
              </a:solidFill>
              <a:latin typeface="Montserrat"/>
              <a:ea typeface="Montserrat"/>
              <a:cs typeface="Montserrat"/>
              <a:sym typeface="Montserrat"/>
            </a:endParaRPr>
          </a:p>
        </p:txBody>
      </p:sp>
      <p:sp>
        <p:nvSpPr>
          <p:cNvPr id="11" name="TextBox 11"/>
          <p:cNvSpPr txBox="1"/>
          <p:nvPr/>
        </p:nvSpPr>
        <p:spPr>
          <a:xfrm>
            <a:off x="8462979" y="6217054"/>
            <a:ext cx="718106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Understand Your Audience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872745"/>
            <a:ext cx="8796321" cy="919734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545454"/>
                </a:solidFill>
                <a:latin typeface="Montserrat"/>
                <a:ea typeface="Montserrat"/>
                <a:cs typeface="Montserrat"/>
                <a:sym typeface="Montserrat"/>
              </a:rPr>
              <a:t>Choosing a Domain Name:</a:t>
            </a:r>
          </a:p>
          <a:p>
            <a:pPr marL="1036320" lvl="2" indent="-345440" algn="l">
              <a:lnSpc>
                <a:spcPts val="3359"/>
              </a:lnSpc>
              <a:buFont typeface="Arial"/>
              <a:buChar char="⚬"/>
            </a:pPr>
            <a:r>
              <a:rPr lang="en-US" sz="2400">
                <a:solidFill>
                  <a:srgbClr val="1E1E1E"/>
                </a:solidFill>
                <a:latin typeface="Montserrat Bold"/>
                <a:ea typeface="Montserrat Bold"/>
                <a:cs typeface="Montserrat Bold"/>
                <a:sym typeface="Montserrat Bold"/>
              </a:rPr>
              <a:t>Relevance</a:t>
            </a:r>
            <a:r>
              <a:rPr lang="en-US" sz="2400">
                <a:solidFill>
                  <a:srgbClr val="545454"/>
                </a:solidFill>
                <a:latin typeface="Montserrat"/>
                <a:ea typeface="Montserrat"/>
                <a:cs typeface="Montserrat"/>
                <a:sym typeface="Montserrat"/>
              </a:rPr>
              <a:t>, reflects your brand or business name.</a:t>
            </a:r>
          </a:p>
          <a:p>
            <a:pPr marL="1036320" lvl="2" indent="-345440" algn="l">
              <a:lnSpc>
                <a:spcPts val="3359"/>
              </a:lnSpc>
              <a:buFont typeface="Arial"/>
              <a:buChar char="⚬"/>
            </a:pPr>
            <a:r>
              <a:rPr lang="en-US" sz="2400">
                <a:solidFill>
                  <a:srgbClr val="1E1E1E"/>
                </a:solidFill>
                <a:latin typeface="Montserrat Bold"/>
                <a:ea typeface="Montserrat Bold"/>
                <a:cs typeface="Montserrat Bold"/>
                <a:sym typeface="Montserrat Bold"/>
              </a:rPr>
              <a:t>Simplicity</a:t>
            </a:r>
            <a:r>
              <a:rPr lang="en-US" sz="2400">
                <a:solidFill>
                  <a:srgbClr val="545454"/>
                </a:solidFill>
                <a:latin typeface="Montserrat"/>
                <a:ea typeface="Montserrat"/>
                <a:cs typeface="Montserrat"/>
                <a:sym typeface="Montserrat"/>
              </a:rPr>
              <a:t>, easy to remember and type.</a:t>
            </a:r>
          </a:p>
          <a:p>
            <a:pPr marL="1036320" lvl="2" indent="-345440" algn="l">
              <a:lnSpc>
                <a:spcPts val="3359"/>
              </a:lnSpc>
              <a:buFont typeface="Arial"/>
              <a:buChar char="⚬"/>
            </a:pPr>
            <a:r>
              <a:rPr lang="en-US" sz="2400">
                <a:solidFill>
                  <a:srgbClr val="1E1E1E"/>
                </a:solidFill>
                <a:latin typeface="Montserrat Bold"/>
                <a:ea typeface="Montserrat Bold"/>
                <a:cs typeface="Montserrat Bold"/>
                <a:sym typeface="Montserrat Bold"/>
              </a:rPr>
              <a:t>Avoid Complexity</a:t>
            </a:r>
            <a:r>
              <a:rPr lang="en-US" sz="2400">
                <a:solidFill>
                  <a:srgbClr val="545454"/>
                </a:solidFill>
                <a:latin typeface="Montserrat Bold"/>
                <a:ea typeface="Montserrat Bold"/>
                <a:cs typeface="Montserrat Bold"/>
                <a:sym typeface="Montserrat Bold"/>
              </a:rPr>
              <a:t>,</a:t>
            </a:r>
            <a:r>
              <a:rPr lang="en-US" sz="2400">
                <a:solidFill>
                  <a:srgbClr val="545454"/>
                </a:solidFill>
                <a:latin typeface="Montserrat"/>
                <a:ea typeface="Montserrat"/>
                <a:cs typeface="Montserrat"/>
                <a:sym typeface="Montserrat"/>
              </a:rPr>
              <a:t> steer clear of hyphens and unusual spellings.</a:t>
            </a:r>
          </a:p>
          <a:p>
            <a:pPr marL="518160" lvl="1" indent="-259080" algn="l">
              <a:lnSpc>
                <a:spcPts val="3359"/>
              </a:lnSpc>
              <a:buFont typeface="Arial"/>
              <a:buChar char="•"/>
            </a:pPr>
            <a:r>
              <a:rPr lang="en-US" sz="2400">
                <a:solidFill>
                  <a:srgbClr val="545454"/>
                </a:solidFill>
                <a:latin typeface="Montserrat"/>
                <a:ea typeface="Montserrat"/>
                <a:cs typeface="Montserrat"/>
                <a:sym typeface="Montserrat"/>
              </a:rPr>
              <a:t>Web Hosting:</a:t>
            </a:r>
          </a:p>
          <a:p>
            <a:pPr marL="1036320" lvl="2" indent="-345440" algn="l">
              <a:lnSpc>
                <a:spcPts val="3359"/>
              </a:lnSpc>
              <a:buFont typeface="Arial"/>
              <a:buChar char="⚬"/>
            </a:pPr>
            <a:r>
              <a:rPr lang="en-US" sz="2400">
                <a:solidFill>
                  <a:srgbClr val="545454"/>
                </a:solidFill>
                <a:latin typeface="Montserrat"/>
                <a:ea typeface="Montserrat"/>
                <a:cs typeface="Montserrat"/>
                <a:sym typeface="Montserrat"/>
              </a:rPr>
              <a:t>Types of Hosting:</a:t>
            </a:r>
          </a:p>
          <a:p>
            <a:pPr marL="1554480" lvl="3" indent="-388620" algn="l">
              <a:lnSpc>
                <a:spcPts val="3359"/>
              </a:lnSpc>
              <a:buFont typeface="Arial"/>
              <a:buChar char="￭"/>
            </a:pPr>
            <a:r>
              <a:rPr lang="en-US" sz="2400">
                <a:solidFill>
                  <a:srgbClr val="1E1E1E"/>
                </a:solidFill>
                <a:latin typeface="Montserrat Bold"/>
                <a:ea typeface="Montserrat Bold"/>
                <a:cs typeface="Montserrat Bold"/>
                <a:sym typeface="Montserrat Bold"/>
              </a:rPr>
              <a:t>Shared Hosting</a:t>
            </a:r>
            <a:r>
              <a:rPr lang="en-US" sz="2400">
                <a:solidFill>
                  <a:srgbClr val="545454"/>
                </a:solidFill>
                <a:latin typeface="Montserrat Bold"/>
                <a:ea typeface="Montserrat Bold"/>
                <a:cs typeface="Montserrat Bold"/>
                <a:sym typeface="Montserrat Bold"/>
              </a:rPr>
              <a:t>,</a:t>
            </a:r>
            <a:r>
              <a:rPr lang="en-US" sz="2400">
                <a:solidFill>
                  <a:srgbClr val="545454"/>
                </a:solidFill>
                <a:latin typeface="Montserrat"/>
                <a:ea typeface="Montserrat"/>
                <a:cs typeface="Montserrat"/>
                <a:sym typeface="Montserrat"/>
              </a:rPr>
              <a:t> affordable, suitable for small sites.</a:t>
            </a:r>
          </a:p>
          <a:p>
            <a:pPr marL="1554480" lvl="3" indent="-388620" algn="l">
              <a:lnSpc>
                <a:spcPts val="3359"/>
              </a:lnSpc>
              <a:buFont typeface="Arial"/>
              <a:buChar char="￭"/>
            </a:pPr>
            <a:r>
              <a:rPr lang="en-US" sz="2400">
                <a:solidFill>
                  <a:srgbClr val="1E1E1E"/>
                </a:solidFill>
                <a:latin typeface="Montserrat Bold"/>
                <a:ea typeface="Montserrat Bold"/>
                <a:cs typeface="Montserrat Bold"/>
                <a:sym typeface="Montserrat Bold"/>
              </a:rPr>
              <a:t>VPS Hosting</a:t>
            </a:r>
            <a:r>
              <a:rPr lang="en-US" sz="2400">
                <a:solidFill>
                  <a:srgbClr val="545454"/>
                </a:solidFill>
                <a:latin typeface="Montserrat"/>
                <a:ea typeface="Montserrat"/>
                <a:cs typeface="Montserrat"/>
                <a:sym typeface="Montserrat"/>
              </a:rPr>
              <a:t>, more control and resources, ideal for growing sites.</a:t>
            </a:r>
          </a:p>
          <a:p>
            <a:pPr marL="1554480" lvl="3" indent="-388620" algn="l">
              <a:lnSpc>
                <a:spcPts val="3359"/>
              </a:lnSpc>
              <a:buFont typeface="Arial"/>
              <a:buChar char="￭"/>
            </a:pPr>
            <a:r>
              <a:rPr lang="en-US" sz="2400">
                <a:solidFill>
                  <a:srgbClr val="1E1E1E"/>
                </a:solidFill>
                <a:latin typeface="Montserrat Bold"/>
                <a:ea typeface="Montserrat Bold"/>
                <a:cs typeface="Montserrat Bold"/>
                <a:sym typeface="Montserrat Bold"/>
              </a:rPr>
              <a:t>Dedicated Hosting</a:t>
            </a:r>
            <a:r>
              <a:rPr lang="en-US" sz="2400">
                <a:solidFill>
                  <a:srgbClr val="545454"/>
                </a:solidFill>
                <a:latin typeface="Montserrat"/>
                <a:ea typeface="Montserrat"/>
                <a:cs typeface="Montserrat"/>
                <a:sym typeface="Montserrat"/>
              </a:rPr>
              <a:t>, full server control, for high-traffic sites.</a:t>
            </a:r>
          </a:p>
          <a:p>
            <a:pPr marL="1036320" lvl="2" indent="-345440" algn="l">
              <a:lnSpc>
                <a:spcPts val="3359"/>
              </a:lnSpc>
              <a:buFont typeface="Arial"/>
              <a:buChar char="⚬"/>
            </a:pPr>
            <a:r>
              <a:rPr lang="en-US" sz="2400">
                <a:solidFill>
                  <a:srgbClr val="545454"/>
                </a:solidFill>
                <a:latin typeface="Montserrat"/>
                <a:ea typeface="Montserrat"/>
                <a:cs typeface="Montserrat"/>
                <a:sym typeface="Montserrat"/>
              </a:rPr>
              <a:t>Choosing a Provider, look for reliability, customer support, and performance.</a:t>
            </a:r>
          </a:p>
          <a:p>
            <a:pPr marL="518160" lvl="1" indent="-259080" algn="l">
              <a:lnSpc>
                <a:spcPts val="3359"/>
              </a:lnSpc>
              <a:buFont typeface="Arial"/>
              <a:buChar char="•"/>
            </a:pPr>
            <a:r>
              <a:rPr lang="en-US" sz="2400">
                <a:solidFill>
                  <a:srgbClr val="545454"/>
                </a:solidFill>
                <a:latin typeface="Montserrat"/>
                <a:ea typeface="Montserrat"/>
                <a:cs typeface="Montserrat"/>
                <a:sym typeface="Montserrat"/>
              </a:rPr>
              <a:t>Website Design and Development:</a:t>
            </a:r>
          </a:p>
          <a:p>
            <a:pPr marL="1036320" lvl="2" indent="-345440" algn="l">
              <a:lnSpc>
                <a:spcPts val="3359"/>
              </a:lnSpc>
              <a:buFont typeface="Arial"/>
              <a:buChar char="⚬"/>
            </a:pPr>
            <a:r>
              <a:rPr lang="en-US" sz="2400">
                <a:solidFill>
                  <a:srgbClr val="1E1E1E"/>
                </a:solidFill>
                <a:latin typeface="Montserrat Bold"/>
                <a:ea typeface="Montserrat Bold"/>
                <a:cs typeface="Montserrat Bold"/>
                <a:sym typeface="Montserrat Bold"/>
              </a:rPr>
              <a:t>User-Friendly Design</a:t>
            </a:r>
            <a:r>
              <a:rPr lang="en-US" sz="2400">
                <a:solidFill>
                  <a:srgbClr val="545454"/>
                </a:solidFill>
                <a:latin typeface="Montserrat"/>
                <a:ea typeface="Montserrat"/>
                <a:cs typeface="Montserrat"/>
                <a:sym typeface="Montserrat"/>
              </a:rPr>
              <a:t>, simple, intuitive layout with easy navigation.</a:t>
            </a:r>
          </a:p>
          <a:p>
            <a:pPr marL="1036320" lvl="2" indent="-345440" algn="l">
              <a:lnSpc>
                <a:spcPts val="3359"/>
              </a:lnSpc>
              <a:buFont typeface="Arial"/>
              <a:buChar char="⚬"/>
            </a:pPr>
            <a:r>
              <a:rPr lang="en-US" sz="2400">
                <a:solidFill>
                  <a:srgbClr val="1E1E1E"/>
                </a:solidFill>
                <a:latin typeface="Montserrat Bold"/>
                <a:ea typeface="Montserrat Bold"/>
                <a:cs typeface="Montserrat Bold"/>
                <a:sym typeface="Montserrat Bold"/>
              </a:rPr>
              <a:t>Responsive Design</a:t>
            </a:r>
            <a:r>
              <a:rPr lang="en-US" sz="2400">
                <a:solidFill>
                  <a:srgbClr val="545454"/>
                </a:solidFill>
                <a:latin typeface="Montserrat"/>
                <a:ea typeface="Montserrat"/>
                <a:cs typeface="Montserrat"/>
                <a:sym typeface="Montserrat"/>
              </a:rPr>
              <a:t>, ensures the site works well on both desktops and mobile devices.</a:t>
            </a:r>
          </a:p>
          <a:p>
            <a:pPr marL="1036320" lvl="2" indent="-345440" algn="l">
              <a:lnSpc>
                <a:spcPts val="3359"/>
              </a:lnSpc>
              <a:buFont typeface="Arial"/>
              <a:buChar char="⚬"/>
            </a:pPr>
            <a:r>
              <a:rPr lang="en-US" sz="2400">
                <a:solidFill>
                  <a:srgbClr val="1E1E1E"/>
                </a:solidFill>
                <a:latin typeface="Montserrat Bold"/>
                <a:ea typeface="Montserrat Bold"/>
                <a:cs typeface="Montserrat Bold"/>
                <a:sym typeface="Montserrat Bold"/>
              </a:rPr>
              <a:t>Loading Times</a:t>
            </a:r>
            <a:r>
              <a:rPr lang="en-US" sz="2400">
                <a:solidFill>
                  <a:srgbClr val="545454"/>
                </a:solidFill>
                <a:latin typeface="Montserrat"/>
                <a:ea typeface="Montserrat"/>
                <a:cs typeface="Montserrat"/>
                <a:sym typeface="Montserrat"/>
              </a:rPr>
              <a:t>, optimize images and code to speed up your site</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8153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Establishing Presence on the Web</a:t>
            </a:r>
          </a:p>
        </p:txBody>
      </p:sp>
      <p:sp>
        <p:nvSpPr>
          <p:cNvPr id="9" name="TextBox 9"/>
          <p:cNvSpPr txBox="1"/>
          <p:nvPr/>
        </p:nvSpPr>
        <p:spPr>
          <a:xfrm>
            <a:off x="8462979" y="358974"/>
            <a:ext cx="7340095"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Building a Website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8462979" y="1712052"/>
            <a:ext cx="8796321" cy="2878455"/>
          </a:xfrm>
          <a:prstGeom prst="rect">
            <a:avLst/>
          </a:prstGeom>
        </p:spPr>
        <p:txBody>
          <a:bodyPr lIns="0" tIns="0" rIns="0" bIns="0" rtlCol="0" anchor="t">
            <a:spAutoFit/>
          </a:bodyPr>
          <a:lstStyle/>
          <a:p>
            <a:pPr marL="518160" lvl="1" indent="-259080" algn="l">
              <a:lnSpc>
                <a:spcPts val="3840"/>
              </a:lnSpc>
              <a:buFont typeface="Arial"/>
              <a:buChar char="•"/>
            </a:pPr>
            <a:r>
              <a:rPr lang="en-US" sz="2400">
                <a:solidFill>
                  <a:srgbClr val="1E1E1E"/>
                </a:solidFill>
                <a:latin typeface="Montserrat Bold"/>
                <a:ea typeface="Montserrat Bold"/>
                <a:cs typeface="Montserrat Bold"/>
                <a:sym typeface="Montserrat Bold"/>
              </a:rPr>
              <a:t>Clarity and Conciseness,</a:t>
            </a:r>
            <a:r>
              <a:rPr lang="en-US" sz="2400">
                <a:solidFill>
                  <a:srgbClr val="545454"/>
                </a:solidFill>
                <a:latin typeface="Montserrat"/>
                <a:ea typeface="Montserrat"/>
                <a:cs typeface="Montserrat"/>
                <a:sym typeface="Montserrat"/>
              </a:rPr>
              <a:t> use simple language and get to the point.</a:t>
            </a:r>
          </a:p>
          <a:p>
            <a:pPr marL="518160" lvl="1" indent="-259080" algn="l">
              <a:lnSpc>
                <a:spcPts val="3840"/>
              </a:lnSpc>
              <a:buFont typeface="Arial"/>
              <a:buChar char="•"/>
            </a:pPr>
            <a:r>
              <a:rPr lang="en-US" sz="2400">
                <a:solidFill>
                  <a:srgbClr val="1E1E1E"/>
                </a:solidFill>
                <a:latin typeface="Montserrat Bold"/>
                <a:ea typeface="Montserrat Bold"/>
                <a:cs typeface="Montserrat Bold"/>
                <a:sym typeface="Montserrat Bold"/>
              </a:rPr>
              <a:t>SEO Practices,</a:t>
            </a:r>
            <a:r>
              <a:rPr lang="en-US" sz="2400">
                <a:solidFill>
                  <a:srgbClr val="545454"/>
                </a:solidFill>
                <a:latin typeface="Montserrat"/>
                <a:ea typeface="Montserrat"/>
                <a:cs typeface="Montserrat"/>
                <a:sym typeface="Montserrat"/>
              </a:rPr>
              <a:t> incorporate keywords naturally, use headings for structure.</a:t>
            </a:r>
          </a:p>
          <a:p>
            <a:pPr marL="518160" lvl="1" indent="-259080" algn="l">
              <a:lnSpc>
                <a:spcPts val="3840"/>
              </a:lnSpc>
              <a:buFont typeface="Arial"/>
              <a:buChar char="•"/>
            </a:pPr>
            <a:r>
              <a:rPr lang="en-US" sz="2400">
                <a:solidFill>
                  <a:srgbClr val="1E1E1E"/>
                </a:solidFill>
                <a:latin typeface="Montserrat Bold"/>
                <a:ea typeface="Montserrat Bold"/>
                <a:cs typeface="Montserrat Bold"/>
                <a:sym typeface="Montserrat Bold"/>
              </a:rPr>
              <a:t>Engaging Headlines,</a:t>
            </a:r>
            <a:r>
              <a:rPr lang="en-US" sz="2400">
                <a:solidFill>
                  <a:srgbClr val="545454"/>
                </a:solidFill>
                <a:latin typeface="Montserrat"/>
                <a:ea typeface="Montserrat"/>
                <a:cs typeface="Montserrat"/>
                <a:sym typeface="Montserrat"/>
              </a:rPr>
              <a:t> craft headlines that attract attention and clearly state the benefit.</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8153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Establishing Presence on the Web</a:t>
            </a:r>
          </a:p>
        </p:txBody>
      </p:sp>
      <p:sp>
        <p:nvSpPr>
          <p:cNvPr id="9" name="TextBox 9"/>
          <p:cNvSpPr txBox="1"/>
          <p:nvPr/>
        </p:nvSpPr>
        <p:spPr>
          <a:xfrm>
            <a:off x="8462979" y="1245906"/>
            <a:ext cx="7340095"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Create Quality Content</a:t>
            </a:r>
          </a:p>
        </p:txBody>
      </p:sp>
      <p:sp>
        <p:nvSpPr>
          <p:cNvPr id="10" name="TextBox 10"/>
          <p:cNvSpPr txBox="1"/>
          <p:nvPr/>
        </p:nvSpPr>
        <p:spPr>
          <a:xfrm>
            <a:off x="8462979" y="5571546"/>
            <a:ext cx="8796321" cy="4335780"/>
          </a:xfrm>
          <a:prstGeom prst="rect">
            <a:avLst/>
          </a:prstGeom>
        </p:spPr>
        <p:txBody>
          <a:bodyPr lIns="0" tIns="0" rIns="0" bIns="0" rtlCol="0" anchor="t">
            <a:spAutoFit/>
          </a:bodyPr>
          <a:lstStyle/>
          <a:p>
            <a:pPr marL="518160" lvl="1" indent="-259080" algn="l">
              <a:lnSpc>
                <a:spcPts val="3840"/>
              </a:lnSpc>
              <a:buFont typeface="Arial"/>
              <a:buChar char="•"/>
            </a:pPr>
            <a:r>
              <a:rPr lang="en-US" sz="2400">
                <a:solidFill>
                  <a:srgbClr val="1E1E1E"/>
                </a:solidFill>
                <a:latin typeface="Montserrat"/>
                <a:ea typeface="Montserrat"/>
                <a:cs typeface="Montserrat"/>
                <a:sym typeface="Montserrat"/>
              </a:rPr>
              <a:t>Regular Updates:</a:t>
            </a:r>
          </a:p>
          <a:p>
            <a:pPr marL="1036320" lvl="2" indent="-345440" algn="l">
              <a:lnSpc>
                <a:spcPts val="3840"/>
              </a:lnSpc>
              <a:buFont typeface="Arial"/>
              <a:buChar char="⚬"/>
            </a:pPr>
            <a:r>
              <a:rPr lang="en-US" sz="2400">
                <a:solidFill>
                  <a:srgbClr val="1E1E1E"/>
                </a:solidFill>
                <a:latin typeface="Montserrat Bold"/>
                <a:ea typeface="Montserrat Bold"/>
                <a:cs typeface="Montserrat Bold"/>
                <a:sym typeface="Montserrat Bold"/>
              </a:rPr>
              <a:t>Content Refresh</a:t>
            </a:r>
            <a:r>
              <a:rPr lang="en-US" sz="2400">
                <a:solidFill>
                  <a:srgbClr val="1E1E1E"/>
                </a:solidFill>
                <a:latin typeface="Montserrat"/>
                <a:ea typeface="Montserrat"/>
                <a:cs typeface="Montserrat"/>
                <a:sym typeface="Montserrat"/>
              </a:rPr>
              <a:t>, regularly update your website and social media profiles with new content.</a:t>
            </a:r>
          </a:p>
          <a:p>
            <a:pPr marL="1036320" lvl="2" indent="-345440" algn="l">
              <a:lnSpc>
                <a:spcPts val="3840"/>
              </a:lnSpc>
              <a:buFont typeface="Arial"/>
              <a:buChar char="⚬"/>
            </a:pPr>
            <a:r>
              <a:rPr lang="en-US" sz="2400">
                <a:solidFill>
                  <a:srgbClr val="1E1E1E"/>
                </a:solidFill>
                <a:latin typeface="Montserrat Bold"/>
                <a:ea typeface="Montserrat Bold"/>
                <a:cs typeface="Montserrat Bold"/>
                <a:sym typeface="Montserrat Bold"/>
              </a:rPr>
              <a:t>Design Tweaks</a:t>
            </a:r>
            <a:r>
              <a:rPr lang="en-US" sz="2400">
                <a:solidFill>
                  <a:srgbClr val="1E1E1E"/>
                </a:solidFill>
                <a:latin typeface="Montserrat"/>
                <a:ea typeface="Montserrat"/>
                <a:cs typeface="Montserrat"/>
                <a:sym typeface="Montserrat"/>
              </a:rPr>
              <a:t>, make design adjustments to keep your site current and appealing.</a:t>
            </a:r>
          </a:p>
          <a:p>
            <a:pPr marL="518160" lvl="1" indent="-259080" algn="l">
              <a:lnSpc>
                <a:spcPts val="3840"/>
              </a:lnSpc>
              <a:buFont typeface="Arial"/>
              <a:buChar char="•"/>
            </a:pPr>
            <a:r>
              <a:rPr lang="en-US" sz="2400">
                <a:solidFill>
                  <a:srgbClr val="1E1E1E"/>
                </a:solidFill>
                <a:latin typeface="Montserrat"/>
                <a:ea typeface="Montserrat"/>
                <a:cs typeface="Montserrat"/>
                <a:sym typeface="Montserrat"/>
              </a:rPr>
              <a:t>Reviewing and Improving:</a:t>
            </a:r>
          </a:p>
          <a:p>
            <a:pPr marL="1036320" lvl="2" indent="-345440" algn="l">
              <a:lnSpc>
                <a:spcPts val="3840"/>
              </a:lnSpc>
              <a:buFont typeface="Arial"/>
              <a:buChar char="⚬"/>
            </a:pPr>
            <a:r>
              <a:rPr lang="en-US" sz="2400">
                <a:solidFill>
                  <a:srgbClr val="1E1E1E"/>
                </a:solidFill>
                <a:latin typeface="Montserrat Bold"/>
                <a:ea typeface="Montserrat Bold"/>
                <a:cs typeface="Montserrat Bold"/>
                <a:sym typeface="Montserrat Bold"/>
              </a:rPr>
              <a:t>Periodic Assessments</a:t>
            </a:r>
            <a:r>
              <a:rPr lang="en-US" sz="2400">
                <a:solidFill>
                  <a:srgbClr val="1E1E1E"/>
                </a:solidFill>
                <a:latin typeface="Montserrat"/>
                <a:ea typeface="Montserrat"/>
                <a:cs typeface="Montserrat"/>
                <a:sym typeface="Montserrat"/>
              </a:rPr>
              <a:t>, evaluate your web presence strategy regularly and make necessary improvements.</a:t>
            </a:r>
          </a:p>
        </p:txBody>
      </p:sp>
      <p:sp>
        <p:nvSpPr>
          <p:cNvPr id="11" name="TextBox 11"/>
          <p:cNvSpPr txBox="1"/>
          <p:nvPr/>
        </p:nvSpPr>
        <p:spPr>
          <a:xfrm>
            <a:off x="8462979" y="5105400"/>
            <a:ext cx="7340095"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Maintaining and Updating Your Presence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81743" y="-401666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805408"/>
            <a:ext cx="2670700" cy="3086100"/>
            <a:chOff x="0" y="0"/>
            <a:chExt cx="703394" cy="812800"/>
          </a:xfrm>
        </p:grpSpPr>
        <p:sp>
          <p:nvSpPr>
            <p:cNvPr id="4" name="Freeform 4"/>
            <p:cNvSpPr/>
            <p:nvPr/>
          </p:nvSpPr>
          <p:spPr>
            <a:xfrm>
              <a:off x="0" y="0"/>
              <a:ext cx="703394" cy="812800"/>
            </a:xfrm>
            <a:custGeom>
              <a:avLst/>
              <a:gdLst/>
              <a:ahLst/>
              <a:cxnLst/>
              <a:rect l="l" t="t" r="r" b="b"/>
              <a:pathLst>
                <a:path w="703394" h="812800">
                  <a:moveTo>
                    <a:pt x="0" y="0"/>
                  </a:moveTo>
                  <a:lnTo>
                    <a:pt x="703394" y="0"/>
                  </a:lnTo>
                  <a:lnTo>
                    <a:pt x="703394" y="812800"/>
                  </a:lnTo>
                  <a:lnTo>
                    <a:pt x="0" y="812800"/>
                  </a:lnTo>
                  <a:close/>
                </a:path>
              </a:pathLst>
            </a:custGeom>
            <a:solidFill>
              <a:srgbClr val="3EC58C"/>
            </a:solidFill>
          </p:spPr>
        </p:sp>
        <p:sp>
          <p:nvSpPr>
            <p:cNvPr id="5" name="TextBox 5"/>
            <p:cNvSpPr txBox="1"/>
            <p:nvPr/>
          </p:nvSpPr>
          <p:spPr>
            <a:xfrm>
              <a:off x="0" y="-38100"/>
              <a:ext cx="703394"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1425167" y="440091"/>
            <a:ext cx="3653250" cy="424815"/>
          </a:xfrm>
          <a:prstGeom prst="rect">
            <a:avLst/>
          </a:prstGeom>
        </p:spPr>
        <p:txBody>
          <a:bodyPr lIns="0" tIns="0" rIns="0" bIns="0" rtlCol="0" anchor="t">
            <a:spAutoFit/>
          </a:bodyPr>
          <a:lstStyle/>
          <a:p>
            <a:pPr algn="l">
              <a:lnSpc>
                <a:spcPts val="3359"/>
              </a:lnSpc>
            </a:pPr>
            <a:r>
              <a:rPr lang="en-US" sz="2400">
                <a:solidFill>
                  <a:srgbClr val="000000"/>
                </a:solidFill>
                <a:latin typeface="Poppins Heavy"/>
                <a:ea typeface="Poppins Heavy"/>
                <a:cs typeface="Poppins Heavy"/>
                <a:sym typeface="Poppins Heavy"/>
              </a:rPr>
              <a:t>WEB Course</a:t>
            </a:r>
          </a:p>
        </p:txBody>
      </p:sp>
      <p:sp>
        <p:nvSpPr>
          <p:cNvPr id="7" name="TextBox 7"/>
          <p:cNvSpPr txBox="1"/>
          <p:nvPr/>
        </p:nvSpPr>
        <p:spPr>
          <a:xfrm>
            <a:off x="1028700" y="2343150"/>
            <a:ext cx="15218060" cy="1600200"/>
          </a:xfrm>
          <a:prstGeom prst="rect">
            <a:avLst/>
          </a:prstGeom>
        </p:spPr>
        <p:txBody>
          <a:bodyPr lIns="0" tIns="0" rIns="0" bIns="0" rtlCol="0" anchor="t">
            <a:spAutoFit/>
          </a:bodyPr>
          <a:lstStyle/>
          <a:p>
            <a:pPr algn="l">
              <a:lnSpc>
                <a:spcPts val="12000"/>
              </a:lnSpc>
            </a:pPr>
            <a:r>
              <a:rPr lang="en-US" sz="12000" spc="-240">
                <a:solidFill>
                  <a:srgbClr val="000000"/>
                </a:solidFill>
                <a:latin typeface="Montserrat Semi-Bold"/>
                <a:ea typeface="Montserrat Semi-Bold"/>
                <a:cs typeface="Montserrat Semi-Bold"/>
                <a:sym typeface="Montserrat Semi-Bold"/>
              </a:rPr>
              <a:t>THANK YOU...</a:t>
            </a:r>
          </a:p>
        </p:txBody>
      </p:sp>
      <p:sp>
        <p:nvSpPr>
          <p:cNvPr id="8" name="TextBox 8"/>
          <p:cNvSpPr txBox="1"/>
          <p:nvPr/>
        </p:nvSpPr>
        <p:spPr>
          <a:xfrm>
            <a:off x="13606050" y="8784245"/>
            <a:ext cx="177838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Duration</a:t>
            </a:r>
          </a:p>
        </p:txBody>
      </p:sp>
      <p:sp>
        <p:nvSpPr>
          <p:cNvPr id="9" name="Freeform 9"/>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3606050" y="9298015"/>
            <a:ext cx="3653250"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SY2024 - 1st Semester</a:t>
            </a:r>
          </a:p>
        </p:txBody>
      </p:sp>
      <p:sp>
        <p:nvSpPr>
          <p:cNvPr id="11" name="TextBox 11"/>
          <p:cNvSpPr txBox="1"/>
          <p:nvPr/>
        </p:nvSpPr>
        <p:spPr>
          <a:xfrm>
            <a:off x="1028700" y="8784245"/>
            <a:ext cx="177838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Ultra-Bold"/>
                <a:ea typeface="Montserrat Ultra-Bold"/>
                <a:cs typeface="Montserrat Ultra-Bold"/>
                <a:sym typeface="Montserrat Ultra-Bold"/>
              </a:rPr>
              <a:t>Instructor</a:t>
            </a:r>
          </a:p>
        </p:txBody>
      </p:sp>
      <p:sp>
        <p:nvSpPr>
          <p:cNvPr id="12" name="TextBox 12"/>
          <p:cNvSpPr txBox="1"/>
          <p:nvPr/>
        </p:nvSpPr>
        <p:spPr>
          <a:xfrm>
            <a:off x="1028700" y="9298015"/>
            <a:ext cx="3653250"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Manel Fabillar</a:t>
            </a:r>
          </a:p>
        </p:txBody>
      </p:sp>
      <p:sp>
        <p:nvSpPr>
          <p:cNvPr id="13" name="TextBox 13"/>
          <p:cNvSpPr txBox="1"/>
          <p:nvPr/>
        </p:nvSpPr>
        <p:spPr>
          <a:xfrm>
            <a:off x="9519302" y="468666"/>
            <a:ext cx="1778388"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Design</a:t>
            </a:r>
          </a:p>
        </p:txBody>
      </p:sp>
      <p:sp>
        <p:nvSpPr>
          <p:cNvPr id="14" name="TextBox 14"/>
          <p:cNvSpPr txBox="1"/>
          <p:nvPr/>
        </p:nvSpPr>
        <p:spPr>
          <a:xfrm>
            <a:off x="12376761" y="468666"/>
            <a:ext cx="1778388" cy="396240"/>
          </a:xfrm>
          <a:prstGeom prst="rect">
            <a:avLst/>
          </a:prstGeom>
        </p:spPr>
        <p:txBody>
          <a:bodyPr lIns="0" tIns="0" rIns="0" bIns="0" rtlCol="0" anchor="t">
            <a:spAutoFit/>
          </a:bodyPr>
          <a:lstStyle/>
          <a:p>
            <a:pPr algn="ctr">
              <a:lnSpc>
                <a:spcPts val="3359"/>
              </a:lnSpc>
            </a:pPr>
            <a:r>
              <a:rPr lang="en-US" sz="2400">
                <a:solidFill>
                  <a:srgbClr val="545454"/>
                </a:solidFill>
                <a:latin typeface="Montserrat"/>
                <a:ea typeface="Montserrat"/>
                <a:cs typeface="Montserrat"/>
                <a:sym typeface="Montserrat"/>
              </a:rPr>
              <a:t>Build</a:t>
            </a:r>
          </a:p>
        </p:txBody>
      </p:sp>
      <p:sp>
        <p:nvSpPr>
          <p:cNvPr id="15" name="TextBox 15"/>
          <p:cNvSpPr txBox="1"/>
          <p:nvPr/>
        </p:nvSpPr>
        <p:spPr>
          <a:xfrm>
            <a:off x="15234220" y="468666"/>
            <a:ext cx="2025080" cy="396240"/>
          </a:xfrm>
          <a:prstGeom prst="rect">
            <a:avLst/>
          </a:prstGeom>
        </p:spPr>
        <p:txBody>
          <a:bodyPr lIns="0" tIns="0" rIns="0" bIns="0" rtlCol="0" anchor="t">
            <a:spAutoFit/>
          </a:bodyPr>
          <a:lstStyle/>
          <a:p>
            <a:pPr algn="r">
              <a:lnSpc>
                <a:spcPts val="3359"/>
              </a:lnSpc>
            </a:pPr>
            <a:r>
              <a:rPr lang="en-US" sz="2400">
                <a:solidFill>
                  <a:srgbClr val="545454"/>
                </a:solidFill>
                <a:latin typeface="Montserrat"/>
                <a:ea typeface="Montserrat"/>
                <a:cs typeface="Montserrat"/>
                <a:sym typeface="Montserrat"/>
              </a:rPr>
              <a:t>Launch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l="-31" r="-31"/>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62770">
            <a:off x="1484397" y="3139015"/>
            <a:ext cx="2675988" cy="4008971"/>
          </a:xfrm>
          <a:custGeom>
            <a:avLst/>
            <a:gdLst/>
            <a:ahLst/>
            <a:cxnLst/>
            <a:rect l="l" t="t" r="r" b="b"/>
            <a:pathLst>
              <a:path w="2675988" h="4008971">
                <a:moveTo>
                  <a:pt x="0" y="0"/>
                </a:moveTo>
                <a:lnTo>
                  <a:pt x="2675988" y="0"/>
                </a:lnTo>
                <a:lnTo>
                  <a:pt x="2675988" y="4008970"/>
                </a:lnTo>
                <a:lnTo>
                  <a:pt x="0" y="4008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7424612" y="566354"/>
            <a:ext cx="5755355" cy="3962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Manel Cabiluna-Fabillar</a:t>
            </a:r>
          </a:p>
        </p:txBody>
      </p:sp>
      <p:sp>
        <p:nvSpPr>
          <p:cNvPr id="9" name="TextBox 9"/>
          <p:cNvSpPr txBox="1"/>
          <p:nvPr/>
        </p:nvSpPr>
        <p:spPr>
          <a:xfrm>
            <a:off x="7424612" y="990600"/>
            <a:ext cx="6771241" cy="815340"/>
          </a:xfrm>
          <a:prstGeom prst="rect">
            <a:avLst/>
          </a:prstGeom>
        </p:spPr>
        <p:txBody>
          <a:bodyPr lIns="0" tIns="0" rIns="0" bIns="0" rtlCol="0" anchor="t">
            <a:spAutoFit/>
          </a:bodyPr>
          <a:lstStyle/>
          <a:p>
            <a:pPr algn="l">
              <a:lnSpc>
                <a:spcPts val="3359"/>
              </a:lnSpc>
            </a:pPr>
            <a:r>
              <a:rPr lang="en-US" sz="2400">
                <a:solidFill>
                  <a:srgbClr val="545454"/>
                </a:solidFill>
                <a:latin typeface="Montserrat"/>
                <a:ea typeface="Montserrat"/>
                <a:cs typeface="Montserrat"/>
                <a:sym typeface="Montserrat"/>
              </a:rPr>
              <a:t>Senior Front-end Developer, Shopify Developer, QA and Lead Developer</a:t>
            </a:r>
          </a:p>
        </p:txBody>
      </p:sp>
      <p:sp>
        <p:nvSpPr>
          <p:cNvPr id="10" name="TextBox 10"/>
          <p:cNvSpPr txBox="1"/>
          <p:nvPr/>
        </p:nvSpPr>
        <p:spPr>
          <a:xfrm>
            <a:off x="7424612" y="4311004"/>
            <a:ext cx="4398161" cy="712471"/>
          </a:xfrm>
          <a:prstGeom prst="rect">
            <a:avLst/>
          </a:prstGeom>
        </p:spPr>
        <p:txBody>
          <a:bodyPr lIns="0" tIns="0" rIns="0" bIns="0" rtlCol="0" anchor="t">
            <a:spAutoFit/>
          </a:bodyPr>
          <a:lstStyle/>
          <a:p>
            <a:pPr algn="l">
              <a:lnSpc>
                <a:spcPts val="5879"/>
              </a:lnSpc>
            </a:pPr>
            <a:r>
              <a:rPr lang="en-US" sz="4199">
                <a:solidFill>
                  <a:srgbClr val="545454"/>
                </a:solidFill>
                <a:latin typeface="Montserrat Ultra-Bold"/>
                <a:ea typeface="Montserrat Ultra-Bold"/>
                <a:cs typeface="Montserrat Ultra-Bold"/>
                <a:sym typeface="Montserrat Ultra-Bold"/>
              </a:rPr>
              <a:t>GOAL</a:t>
            </a:r>
          </a:p>
        </p:txBody>
      </p:sp>
      <p:sp>
        <p:nvSpPr>
          <p:cNvPr id="11" name="TextBox 11"/>
          <p:cNvSpPr txBox="1"/>
          <p:nvPr/>
        </p:nvSpPr>
        <p:spPr>
          <a:xfrm>
            <a:off x="7424612" y="5117322"/>
            <a:ext cx="10221056" cy="4194176"/>
          </a:xfrm>
          <a:prstGeom prst="rect">
            <a:avLst/>
          </a:prstGeom>
        </p:spPr>
        <p:txBody>
          <a:bodyPr lIns="0" tIns="0" rIns="0" bIns="0" rtlCol="0" anchor="t">
            <a:spAutoFit/>
          </a:bodyPr>
          <a:lstStyle/>
          <a:p>
            <a:pPr algn="l">
              <a:lnSpc>
                <a:spcPts val="5599"/>
              </a:lnSpc>
            </a:pPr>
            <a:r>
              <a:rPr lang="en-US" sz="3999">
                <a:solidFill>
                  <a:srgbClr val="545454"/>
                </a:solidFill>
                <a:latin typeface="Montserrat"/>
                <a:ea typeface="Montserrat"/>
                <a:cs typeface="Montserrat"/>
                <a:sym typeface="Montserrat"/>
              </a:rPr>
              <a:t>Empowering you with the essential skills and confidence to design and build professional, responsive websites from scratch. Enabling you to turn your ideas into fully </a:t>
            </a:r>
            <a:r>
              <a:rPr lang="en-US" sz="3999">
                <a:solidFill>
                  <a:srgbClr val="3EC58C"/>
                </a:solidFill>
                <a:latin typeface="Montserrat Bold"/>
                <a:ea typeface="Montserrat Bold"/>
                <a:cs typeface="Montserrat Bold"/>
                <a:sym typeface="Montserrat Bold"/>
              </a:rPr>
              <a:t>functional</a:t>
            </a:r>
            <a:r>
              <a:rPr lang="en-US" sz="3999">
                <a:solidFill>
                  <a:srgbClr val="545454"/>
                </a:solidFill>
                <a:latin typeface="Montserrat"/>
                <a:ea typeface="Montserrat"/>
                <a:cs typeface="Montserrat"/>
                <a:sym typeface="Montserrat"/>
              </a:rPr>
              <a:t> web pages by the end of the </a:t>
            </a:r>
            <a:r>
              <a:rPr lang="en-US" sz="3999">
                <a:solidFill>
                  <a:srgbClr val="3EC58C"/>
                </a:solidFill>
                <a:latin typeface="Montserrat Bold"/>
                <a:ea typeface="Montserrat Bold"/>
                <a:cs typeface="Montserrat Bold"/>
                <a:sym typeface="Montserrat Bold"/>
              </a:rPr>
              <a:t>course</a:t>
            </a:r>
            <a:r>
              <a:rPr lang="en-US" sz="3999">
                <a:solidFill>
                  <a:srgbClr val="545454"/>
                </a:solidFill>
                <a:latin typeface="Montserrat"/>
                <a:ea typeface="Montserrat"/>
                <a:cs typeface="Montserrat"/>
                <a:sym typeface="Montserrat"/>
              </a:rPr>
              <a:t>.</a:t>
            </a:r>
          </a:p>
        </p:txBody>
      </p:sp>
      <p:sp>
        <p:nvSpPr>
          <p:cNvPr id="12" name="TextBox 12"/>
          <p:cNvSpPr txBox="1"/>
          <p:nvPr/>
        </p:nvSpPr>
        <p:spPr>
          <a:xfrm>
            <a:off x="1425167" y="468666"/>
            <a:ext cx="5428547"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Who?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80692"/>
            <a:ext cx="6426102" cy="9006308"/>
          </a:xfrm>
          <a:custGeom>
            <a:avLst/>
            <a:gdLst/>
            <a:ahLst/>
            <a:cxnLst/>
            <a:rect l="l" t="t" r="r" b="b"/>
            <a:pathLst>
              <a:path w="6426102" h="9006308">
                <a:moveTo>
                  <a:pt x="0" y="0"/>
                </a:moveTo>
                <a:lnTo>
                  <a:pt x="6426102" y="0"/>
                </a:lnTo>
                <a:lnTo>
                  <a:pt x="6426102" y="9006308"/>
                </a:lnTo>
                <a:lnTo>
                  <a:pt x="0" y="9006308"/>
                </a:lnTo>
                <a:lnTo>
                  <a:pt x="0" y="0"/>
                </a:lnTo>
                <a:close/>
              </a:path>
            </a:pathLst>
          </a:custGeom>
          <a:blipFill>
            <a:blip r:embed="rId2"/>
            <a:stretch>
              <a:fillRect l="-54982" r="-54982"/>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094798" y="1280692"/>
            <a:ext cx="12193202" cy="9006308"/>
          </a:xfrm>
          <a:custGeom>
            <a:avLst/>
            <a:gdLst/>
            <a:ahLst/>
            <a:cxnLst/>
            <a:rect l="l" t="t" r="r" b="b"/>
            <a:pathLst>
              <a:path w="12193202" h="9006308">
                <a:moveTo>
                  <a:pt x="0" y="0"/>
                </a:moveTo>
                <a:lnTo>
                  <a:pt x="12193202" y="0"/>
                </a:lnTo>
                <a:lnTo>
                  <a:pt x="12193202" y="9006308"/>
                </a:lnTo>
                <a:lnTo>
                  <a:pt x="0" y="9006308"/>
                </a:lnTo>
                <a:lnTo>
                  <a:pt x="0" y="0"/>
                </a:lnTo>
                <a:close/>
              </a:path>
            </a:pathLst>
          </a:custGeom>
          <a:blipFill>
            <a:blip r:embed="rId5"/>
            <a:stretch>
              <a:fillRect t="-7" b="-7"/>
            </a:stretch>
          </a:blipFill>
        </p:spPr>
      </p:sp>
      <p:sp>
        <p:nvSpPr>
          <p:cNvPr id="8" name="TextBox 8"/>
          <p:cNvSpPr txBox="1"/>
          <p:nvPr/>
        </p:nvSpPr>
        <p:spPr>
          <a:xfrm>
            <a:off x="1425167" y="468666"/>
            <a:ext cx="7184460" cy="396240"/>
          </a:xfrm>
          <a:prstGeom prst="rect">
            <a:avLst/>
          </a:prstGeom>
        </p:spPr>
        <p:txBody>
          <a:bodyPr lIns="0" tIns="0" rIns="0" bIns="0" rtlCol="0" anchor="t">
            <a:spAutoFit/>
          </a:bodyPr>
          <a:lstStyle/>
          <a:p>
            <a:pPr algn="l">
              <a:lnSpc>
                <a:spcPts val="3359"/>
              </a:lnSpc>
            </a:pPr>
            <a:r>
              <a:rPr lang="en-US" sz="2400">
                <a:solidFill>
                  <a:srgbClr val="000000"/>
                </a:solidFill>
                <a:latin typeface="Montserrat Heavy"/>
                <a:ea typeface="Montserrat Heavy"/>
                <a:cs typeface="Montserrat Heavy"/>
                <a:sym typeface="Montserrat Heavy"/>
              </a:rPr>
              <a:t>Understanding Web Communication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5408"/>
            <a:ext cx="1028700" cy="3086100"/>
            <a:chOff x="0" y="0"/>
            <a:chExt cx="270933" cy="812800"/>
          </a:xfrm>
        </p:grpSpPr>
        <p:sp>
          <p:nvSpPr>
            <p:cNvPr id="3" name="Freeform 3"/>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4" name="TextBox 4"/>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425167" y="468666"/>
            <a:ext cx="5428547" cy="396240"/>
          </a:xfrm>
          <a:prstGeom prst="rect">
            <a:avLst/>
          </a:prstGeom>
        </p:spPr>
        <p:txBody>
          <a:bodyPr lIns="0" tIns="0" rIns="0" bIns="0" rtlCol="0" anchor="t">
            <a:spAutoFit/>
          </a:bodyPr>
          <a:lstStyle/>
          <a:p>
            <a:pPr algn="l">
              <a:lnSpc>
                <a:spcPts val="3359"/>
              </a:lnSpc>
            </a:pPr>
            <a:r>
              <a:rPr lang="en-US" sz="2400">
                <a:solidFill>
                  <a:srgbClr val="000000"/>
                </a:solidFill>
                <a:latin typeface="Montserrat Heavy"/>
                <a:ea typeface="Montserrat Heavy"/>
                <a:cs typeface="Montserrat Heavy"/>
                <a:sym typeface="Montserrat Heavy"/>
              </a:rPr>
              <a:t>OBJECTIVE OF THIS MODULE</a:t>
            </a:r>
          </a:p>
        </p:txBody>
      </p:sp>
      <p:sp>
        <p:nvSpPr>
          <p:cNvPr id="7" name="TextBox 7"/>
          <p:cNvSpPr txBox="1"/>
          <p:nvPr/>
        </p:nvSpPr>
        <p:spPr>
          <a:xfrm>
            <a:off x="1425167" y="2493645"/>
            <a:ext cx="13484087" cy="2564130"/>
          </a:xfrm>
          <a:prstGeom prst="rect">
            <a:avLst/>
          </a:prstGeom>
        </p:spPr>
        <p:txBody>
          <a:bodyPr lIns="0" tIns="0" rIns="0" bIns="0" rtlCol="0" anchor="t">
            <a:spAutoFit/>
          </a:bodyPr>
          <a:lstStyle/>
          <a:p>
            <a:pPr algn="l">
              <a:lnSpc>
                <a:spcPts val="6719"/>
              </a:lnSpc>
            </a:pPr>
            <a:r>
              <a:rPr lang="en-US" sz="4800">
                <a:solidFill>
                  <a:srgbClr val="000000"/>
                </a:solidFill>
                <a:latin typeface="Poppins Italics"/>
                <a:ea typeface="Poppins Italics"/>
                <a:cs typeface="Poppins Italics"/>
                <a:sym typeface="Poppins Italics"/>
              </a:rPr>
              <a:t>“To understand the</a:t>
            </a:r>
            <a:r>
              <a:rPr lang="en-US" sz="4800">
                <a:solidFill>
                  <a:srgbClr val="3EC58C"/>
                </a:solidFill>
                <a:latin typeface="Poppins Bold Italics"/>
                <a:ea typeface="Poppins Bold Italics"/>
                <a:cs typeface="Poppins Bold Italics"/>
                <a:sym typeface="Poppins Bold Italics"/>
              </a:rPr>
              <a:t> basic principles</a:t>
            </a:r>
            <a:r>
              <a:rPr lang="en-US" sz="4800">
                <a:solidFill>
                  <a:srgbClr val="000000"/>
                </a:solidFill>
                <a:latin typeface="Poppins Italics"/>
                <a:ea typeface="Poppins Italics"/>
                <a:cs typeface="Poppins Italics"/>
                <a:sym typeface="Poppins Italics"/>
              </a:rPr>
              <a:t> of how communication happens over the </a:t>
            </a:r>
            <a:r>
              <a:rPr lang="en-US" sz="4800">
                <a:solidFill>
                  <a:srgbClr val="000000"/>
                </a:solidFill>
                <a:latin typeface="Poppins Bold Italics"/>
                <a:ea typeface="Poppins Bold Italics"/>
                <a:cs typeface="Poppins Bold Italics"/>
                <a:sym typeface="Poppins Bold Italics"/>
              </a:rPr>
              <a:t>web</a:t>
            </a:r>
            <a:r>
              <a:rPr lang="en-US" sz="4800">
                <a:solidFill>
                  <a:srgbClr val="000000"/>
                </a:solidFill>
                <a:latin typeface="Poppins Italics"/>
                <a:ea typeface="Poppins Italics"/>
                <a:cs typeface="Poppins Italics"/>
                <a:sym typeface="Poppins Italics"/>
              </a:rPr>
              <a:t> and the </a:t>
            </a:r>
            <a:r>
              <a:rPr lang="en-US" sz="4800">
                <a:solidFill>
                  <a:srgbClr val="000000"/>
                </a:solidFill>
                <a:latin typeface="Poppins Bold Italics"/>
                <a:ea typeface="Poppins Bold Italics"/>
                <a:cs typeface="Poppins Bold Italics"/>
                <a:sym typeface="Poppins Bold Italics"/>
              </a:rPr>
              <a:t>technologies</a:t>
            </a:r>
            <a:r>
              <a:rPr lang="en-US" sz="4800">
                <a:solidFill>
                  <a:srgbClr val="000000"/>
                </a:solidFill>
                <a:latin typeface="Poppins Italics"/>
                <a:ea typeface="Poppins Italics"/>
                <a:cs typeface="Poppins Italics"/>
                <a:sym typeface="Poppins Italics"/>
              </a:rPr>
              <a:t> that enable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448761" y="1731535"/>
            <a:ext cx="9810539" cy="7305675"/>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The World Wide Web (WWW), commonly referred to as the </a:t>
            </a:r>
            <a:r>
              <a:rPr lang="en-US" sz="2999">
                <a:solidFill>
                  <a:srgbClr val="1E1E1E"/>
                </a:solidFill>
                <a:latin typeface="Montserrat Bold"/>
                <a:ea typeface="Montserrat Bold"/>
                <a:cs typeface="Montserrat Bold"/>
                <a:sym typeface="Montserrat Bold"/>
              </a:rPr>
              <a:t>web</a:t>
            </a:r>
            <a:r>
              <a:rPr lang="en-US" sz="2999">
                <a:solidFill>
                  <a:srgbClr val="545454"/>
                </a:solidFill>
                <a:latin typeface="Montserrat"/>
                <a:ea typeface="Montserrat"/>
                <a:cs typeface="Montserrat"/>
                <a:sym typeface="Montserrat"/>
              </a:rPr>
              <a:t>, is a vast information system that enables users to access and interact with content on the internet. It is one of the most significant innovations in the digital age, fundamentally changing how information is shared and consumed.</a:t>
            </a:r>
          </a:p>
          <a:p>
            <a:pPr algn="l">
              <a:lnSpc>
                <a:spcPts val="4199"/>
              </a:lnSpc>
            </a:pPr>
            <a:endParaRPr lang="en-US" sz="2999">
              <a:solidFill>
                <a:srgbClr val="545454"/>
              </a:solidFill>
              <a:latin typeface="Montserrat"/>
              <a:ea typeface="Montserrat"/>
              <a:cs typeface="Montserrat"/>
              <a:sym typeface="Montserrat"/>
            </a:endParaRPr>
          </a:p>
          <a:p>
            <a:pPr algn="l">
              <a:lnSpc>
                <a:spcPts val="4199"/>
              </a:lnSpc>
            </a:pPr>
            <a:r>
              <a:rPr lang="en-US" sz="2999">
                <a:solidFill>
                  <a:srgbClr val="545454"/>
                </a:solidFill>
                <a:latin typeface="Montserrat"/>
                <a:ea typeface="Montserrat"/>
                <a:cs typeface="Montserrat"/>
                <a:sym typeface="Montserrat"/>
              </a:rPr>
              <a:t>A collection of interconnected documents and resources, linked together by hyperlinks and accessible through the internet using web browsers. It is built on top of the internet, which is the underlying network infrastructure that connects computers globally.</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World Wide Web</a:t>
            </a:r>
          </a:p>
        </p:txBody>
      </p:sp>
      <p:sp>
        <p:nvSpPr>
          <p:cNvPr id="9" name="TextBox 9"/>
          <p:cNvSpPr txBox="1"/>
          <p:nvPr/>
        </p:nvSpPr>
        <p:spPr>
          <a:xfrm>
            <a:off x="7448761" y="619161"/>
            <a:ext cx="2799016" cy="596901"/>
          </a:xfrm>
          <a:prstGeom prst="rect">
            <a:avLst/>
          </a:prstGeom>
        </p:spPr>
        <p:txBody>
          <a:bodyPr lIns="0" tIns="0" rIns="0" bIns="0" rtlCol="0" anchor="t">
            <a:spAutoFit/>
          </a:bodyPr>
          <a:lstStyle/>
          <a:p>
            <a:pPr algn="l">
              <a:lnSpc>
                <a:spcPts val="4899"/>
              </a:lnSpc>
            </a:pPr>
            <a:r>
              <a:rPr lang="en-US" sz="3499">
                <a:solidFill>
                  <a:srgbClr val="545454"/>
                </a:solidFill>
                <a:latin typeface="Montserrat Ultra-Bold"/>
                <a:ea typeface="Montserrat Ultra-Bold"/>
                <a:cs typeface="Montserrat Ultra-Bold"/>
                <a:sym typeface="Montserrat Ultra-Bold"/>
              </a:rPr>
              <a:t>Definition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400464" y="1211853"/>
            <a:ext cx="8796321" cy="2066925"/>
          </a:xfrm>
          <a:prstGeom prst="rect">
            <a:avLst/>
          </a:prstGeom>
        </p:spPr>
        <p:txBody>
          <a:bodyPr lIns="0" tIns="0" rIns="0" bIns="0" rtlCol="0" anchor="t">
            <a:spAutoFit/>
          </a:bodyPr>
          <a:lstStyle/>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Web Pages</a:t>
            </a:r>
          </a:p>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Web Browsers</a:t>
            </a:r>
          </a:p>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Hyperlinks</a:t>
            </a:r>
          </a:p>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Web Servers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World Wide Web</a:t>
            </a:r>
          </a:p>
        </p:txBody>
      </p:sp>
      <p:sp>
        <p:nvSpPr>
          <p:cNvPr id="9" name="TextBox 9"/>
          <p:cNvSpPr txBox="1"/>
          <p:nvPr/>
        </p:nvSpPr>
        <p:spPr>
          <a:xfrm>
            <a:off x="7400464" y="459141"/>
            <a:ext cx="5865819"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Key Components</a:t>
            </a:r>
          </a:p>
        </p:txBody>
      </p:sp>
      <p:sp>
        <p:nvSpPr>
          <p:cNvPr id="10" name="TextBox 10"/>
          <p:cNvSpPr txBox="1"/>
          <p:nvPr/>
        </p:nvSpPr>
        <p:spPr>
          <a:xfrm>
            <a:off x="7400464" y="4572000"/>
            <a:ext cx="9858836" cy="4162425"/>
          </a:xfrm>
          <a:prstGeom prst="rect">
            <a:avLst/>
          </a:prstGeom>
        </p:spPr>
        <p:txBody>
          <a:bodyPr lIns="0" tIns="0" rIns="0" bIns="0" rtlCol="0" anchor="t">
            <a:spAutoFit/>
          </a:bodyPr>
          <a:lstStyle/>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The first website was launched in 1991</a:t>
            </a:r>
          </a:p>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It has become the primary means of accessing and sharing information globally.</a:t>
            </a:r>
          </a:p>
          <a:p>
            <a:pPr marL="647697" lvl="1" indent="-323848" algn="l">
              <a:lnSpc>
                <a:spcPts val="4199"/>
              </a:lnSpc>
              <a:buFont typeface="Arial"/>
              <a:buChar char="•"/>
            </a:pPr>
            <a:r>
              <a:rPr lang="en-US" sz="2999">
                <a:solidFill>
                  <a:srgbClr val="545454"/>
                </a:solidFill>
                <a:latin typeface="Montserrat"/>
                <a:ea typeface="Montserrat"/>
                <a:cs typeface="Montserrat"/>
                <a:sym typeface="Montserrat"/>
              </a:rPr>
              <a:t>Invented by Sir Tim Berners-Lee in 1989 while he was working at CERN, the European Organization for Nuclear Research. His goal was to create a system that would allow scientists to share information more easily.</a:t>
            </a:r>
          </a:p>
        </p:txBody>
      </p:sp>
      <p:sp>
        <p:nvSpPr>
          <p:cNvPr id="11" name="TextBox 11"/>
          <p:cNvSpPr txBox="1"/>
          <p:nvPr/>
        </p:nvSpPr>
        <p:spPr>
          <a:xfrm>
            <a:off x="7400464" y="3867149"/>
            <a:ext cx="2799016"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History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062392" y="990599"/>
            <a:ext cx="10776462" cy="4152901"/>
          </a:xfrm>
          <a:prstGeom prst="rect">
            <a:avLst/>
          </a:prstGeom>
        </p:spPr>
        <p:txBody>
          <a:bodyPr lIns="0" tIns="0" rIns="0" bIns="0" rtlCol="0" anchor="t">
            <a:spAutoFit/>
          </a:bodyPr>
          <a:lstStyle/>
          <a:p>
            <a:pPr marL="647697" lvl="1" indent="-323848" algn="l">
              <a:lnSpc>
                <a:spcPts val="4799"/>
              </a:lnSpc>
              <a:buAutoNum type="arabicPeriod"/>
            </a:pPr>
            <a:r>
              <a:rPr lang="en-US" sz="2999">
                <a:solidFill>
                  <a:srgbClr val="545454"/>
                </a:solidFill>
                <a:latin typeface="Montserrat"/>
                <a:ea typeface="Montserrat"/>
                <a:cs typeface="Montserrat"/>
                <a:sym typeface="Montserrat"/>
              </a:rPr>
              <a:t>When you enter a URL (Uniform Resource Locator) into a web browser, the browser sends a request to the web server hosting the page.</a:t>
            </a:r>
          </a:p>
          <a:p>
            <a:pPr marL="647697" lvl="1" indent="-323848" algn="l">
              <a:lnSpc>
                <a:spcPts val="4799"/>
              </a:lnSpc>
              <a:buAutoNum type="arabicPeriod"/>
            </a:pPr>
            <a:r>
              <a:rPr lang="en-US" sz="2999">
                <a:solidFill>
                  <a:srgbClr val="545454"/>
                </a:solidFill>
                <a:latin typeface="Montserrat"/>
                <a:ea typeface="Montserrat"/>
                <a:cs typeface="Montserrat"/>
                <a:sym typeface="Montserrat"/>
              </a:rPr>
              <a:t>The server responds by sending the requested HTML document back to the browser, which then displays it to the user.</a:t>
            </a:r>
          </a:p>
          <a:p>
            <a:pPr marL="647697" lvl="1" indent="-323848" algn="l">
              <a:lnSpc>
                <a:spcPts val="4799"/>
              </a:lnSpc>
              <a:buAutoNum type="arabicPeriod"/>
            </a:pPr>
            <a:r>
              <a:rPr lang="en-US" sz="2999">
                <a:solidFill>
                  <a:srgbClr val="545454"/>
                </a:solidFill>
                <a:latin typeface="Montserrat"/>
                <a:ea typeface="Montserrat"/>
                <a:cs typeface="Montserrat"/>
                <a:sym typeface="Montserrat"/>
              </a:rPr>
              <a:t> Load additional resources like CSS and JavaScript.</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400464" y="5688355"/>
            <a:ext cx="8654587" cy="3940925"/>
          </a:xfrm>
          <a:custGeom>
            <a:avLst/>
            <a:gdLst/>
            <a:ahLst/>
            <a:cxnLst/>
            <a:rect l="l" t="t" r="r" b="b"/>
            <a:pathLst>
              <a:path w="8654587" h="3940925">
                <a:moveTo>
                  <a:pt x="0" y="0"/>
                </a:moveTo>
                <a:lnTo>
                  <a:pt x="8654587" y="0"/>
                </a:lnTo>
                <a:lnTo>
                  <a:pt x="8654587" y="3940924"/>
                </a:lnTo>
                <a:lnTo>
                  <a:pt x="0" y="3940924"/>
                </a:lnTo>
                <a:lnTo>
                  <a:pt x="0" y="0"/>
                </a:lnTo>
                <a:close/>
              </a:path>
            </a:pathLst>
          </a:custGeom>
          <a:blipFill>
            <a:blip r:embed="rId6"/>
            <a:stretch>
              <a:fillRect b="-9804"/>
            </a:stretch>
          </a:blipFill>
        </p:spPr>
      </p:sp>
      <p:sp>
        <p:nvSpPr>
          <p:cNvPr id="9" name="TextBox 9"/>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World Wide Web</a:t>
            </a:r>
          </a:p>
        </p:txBody>
      </p:sp>
      <p:sp>
        <p:nvSpPr>
          <p:cNvPr id="10" name="TextBox 10"/>
          <p:cNvSpPr txBox="1"/>
          <p:nvPr/>
        </p:nvSpPr>
        <p:spPr>
          <a:xfrm>
            <a:off x="7400464" y="408125"/>
            <a:ext cx="4706713"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How It Works?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3"/>
            <a:stretch>
              <a:fillRect l="-175147" r="-46769"/>
            </a:stretch>
          </a:blipFill>
        </p:spPr>
      </p:sp>
      <p:grpSp>
        <p:nvGrpSpPr>
          <p:cNvPr id="3" name="Group 3"/>
          <p:cNvGrpSpPr/>
          <p:nvPr/>
        </p:nvGrpSpPr>
        <p:grpSpPr>
          <a:xfrm>
            <a:off x="0" y="-1805408"/>
            <a:ext cx="1028700" cy="3086100"/>
            <a:chOff x="0" y="0"/>
            <a:chExt cx="270933" cy="812800"/>
          </a:xfrm>
        </p:grpSpPr>
        <p:sp>
          <p:nvSpPr>
            <p:cNvPr id="4" name="Freeform 4"/>
            <p:cNvSpPr/>
            <p:nvPr/>
          </p:nvSpPr>
          <p:spPr>
            <a:xfrm>
              <a:off x="0" y="0"/>
              <a:ext cx="270933" cy="812800"/>
            </a:xfrm>
            <a:custGeom>
              <a:avLst/>
              <a:gdLst/>
              <a:ahLst/>
              <a:cxnLst/>
              <a:rect l="l" t="t" r="r" b="b"/>
              <a:pathLst>
                <a:path w="270933" h="812800">
                  <a:moveTo>
                    <a:pt x="0" y="0"/>
                  </a:moveTo>
                  <a:lnTo>
                    <a:pt x="270933" y="0"/>
                  </a:lnTo>
                  <a:lnTo>
                    <a:pt x="270933" y="812800"/>
                  </a:lnTo>
                  <a:lnTo>
                    <a:pt x="0" y="812800"/>
                  </a:lnTo>
                  <a:close/>
                </a:path>
              </a:pathLst>
            </a:custGeom>
            <a:solidFill>
              <a:srgbClr val="3EC58C"/>
            </a:solidFill>
          </p:spPr>
        </p:sp>
        <p:sp>
          <p:nvSpPr>
            <p:cNvPr id="5" name="TextBox 5"/>
            <p:cNvSpPr txBox="1"/>
            <p:nvPr/>
          </p:nvSpPr>
          <p:spPr>
            <a:xfrm>
              <a:off x="0" y="-38100"/>
              <a:ext cx="270933" cy="850900"/>
            </a:xfrm>
            <a:prstGeom prst="rect">
              <a:avLst/>
            </a:prstGeom>
          </p:spPr>
          <p:txBody>
            <a:bodyPr lIns="50800" tIns="50800" rIns="50800" bIns="50800" rtlCol="0" anchor="ctr"/>
            <a:lstStyle/>
            <a:p>
              <a:pPr algn="ctr">
                <a:lnSpc>
                  <a:spcPts val="2520"/>
                </a:lnSpc>
              </a:pPr>
              <a:endParaRPr/>
            </a:p>
          </p:txBody>
        </p:sp>
      </p:grpSp>
      <p:sp>
        <p:nvSpPr>
          <p:cNvPr id="6" name="TextBox 6"/>
          <p:cNvSpPr txBox="1"/>
          <p:nvPr/>
        </p:nvSpPr>
        <p:spPr>
          <a:xfrm>
            <a:off x="7448761" y="1156074"/>
            <a:ext cx="10317649" cy="4686300"/>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Evolved from its early days of static HTML pages to a dynamic and interactive platform. Technologies like CSS, JavaScript, and various web frameworks have transformed the web into a highly interactive medium.</a:t>
            </a:r>
          </a:p>
          <a:p>
            <a:pPr algn="l">
              <a:lnSpc>
                <a:spcPts val="4199"/>
              </a:lnSpc>
            </a:pPr>
            <a:endParaRPr lang="en-US" sz="2999">
              <a:solidFill>
                <a:srgbClr val="545454"/>
              </a:solidFill>
              <a:latin typeface="Montserrat"/>
              <a:ea typeface="Montserrat"/>
              <a:cs typeface="Montserrat"/>
              <a:sym typeface="Montserrat"/>
            </a:endParaRPr>
          </a:p>
          <a:p>
            <a:pPr algn="l">
              <a:lnSpc>
                <a:spcPts val="4199"/>
              </a:lnSpc>
            </a:pPr>
            <a:r>
              <a:rPr lang="en-US" sz="2999">
                <a:solidFill>
                  <a:srgbClr val="545454"/>
                </a:solidFill>
                <a:latin typeface="Montserrat"/>
                <a:ea typeface="Montserrat"/>
                <a:cs typeface="Montserrat"/>
                <a:sym typeface="Montserrat"/>
              </a:rPr>
              <a:t>Web 2.0 introduced user-generated content, social networking, and collaboration, further enhancing the web’s role in our daily lives.</a:t>
            </a:r>
          </a:p>
        </p:txBody>
      </p:sp>
      <p:sp>
        <p:nvSpPr>
          <p:cNvPr id="7" name="Freeform 7"/>
          <p:cNvSpPr/>
          <p:nvPr/>
        </p:nvSpPr>
        <p:spPr>
          <a:xfrm>
            <a:off x="15234220" y="887270"/>
            <a:ext cx="9160160" cy="9160160"/>
          </a:xfrm>
          <a:custGeom>
            <a:avLst/>
            <a:gdLst/>
            <a:ahLst/>
            <a:cxnLst/>
            <a:rect l="l" t="t" r="r" b="b"/>
            <a:pathLst>
              <a:path w="9160160" h="9160160">
                <a:moveTo>
                  <a:pt x="0" y="0"/>
                </a:moveTo>
                <a:lnTo>
                  <a:pt x="9160160" y="0"/>
                </a:lnTo>
                <a:lnTo>
                  <a:pt x="9160160" y="9160160"/>
                </a:lnTo>
                <a:lnTo>
                  <a:pt x="0" y="9160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425167" y="468666"/>
            <a:ext cx="3653250" cy="396240"/>
          </a:xfrm>
          <a:prstGeom prst="rect">
            <a:avLst/>
          </a:prstGeom>
        </p:spPr>
        <p:txBody>
          <a:bodyPr lIns="0" tIns="0" rIns="0" bIns="0" rtlCol="0" anchor="t">
            <a:spAutoFit/>
          </a:bodyPr>
          <a:lstStyle/>
          <a:p>
            <a:pPr algn="l">
              <a:lnSpc>
                <a:spcPts val="3359"/>
              </a:lnSpc>
            </a:pPr>
            <a:r>
              <a:rPr lang="en-US" sz="2400">
                <a:solidFill>
                  <a:srgbClr val="FFFFFF"/>
                </a:solidFill>
                <a:latin typeface="Montserrat Heavy"/>
                <a:ea typeface="Montserrat Heavy"/>
                <a:cs typeface="Montserrat Heavy"/>
                <a:sym typeface="Montserrat Heavy"/>
              </a:rPr>
              <a:t>World Wide Web</a:t>
            </a:r>
          </a:p>
        </p:txBody>
      </p:sp>
      <p:sp>
        <p:nvSpPr>
          <p:cNvPr id="9" name="TextBox 9"/>
          <p:cNvSpPr txBox="1"/>
          <p:nvPr/>
        </p:nvSpPr>
        <p:spPr>
          <a:xfrm>
            <a:off x="7448761" y="459141"/>
            <a:ext cx="3283107"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Evolution</a:t>
            </a:r>
          </a:p>
        </p:txBody>
      </p:sp>
      <p:sp>
        <p:nvSpPr>
          <p:cNvPr id="10" name="TextBox 10"/>
          <p:cNvSpPr txBox="1"/>
          <p:nvPr/>
        </p:nvSpPr>
        <p:spPr>
          <a:xfrm>
            <a:off x="7448761" y="6920000"/>
            <a:ext cx="10076168" cy="2066925"/>
          </a:xfrm>
          <a:prstGeom prst="rect">
            <a:avLst/>
          </a:prstGeom>
        </p:spPr>
        <p:txBody>
          <a:bodyPr lIns="0" tIns="0" rIns="0" bIns="0" rtlCol="0" anchor="t">
            <a:spAutoFit/>
          </a:bodyPr>
          <a:lstStyle/>
          <a:p>
            <a:pPr algn="l">
              <a:lnSpc>
                <a:spcPts val="4199"/>
              </a:lnSpc>
            </a:pPr>
            <a:r>
              <a:rPr lang="en-US" sz="2999">
                <a:solidFill>
                  <a:srgbClr val="545454"/>
                </a:solidFill>
                <a:latin typeface="Montserrat"/>
                <a:ea typeface="Montserrat"/>
                <a:cs typeface="Montserrat"/>
                <a:sym typeface="Montserrat"/>
              </a:rPr>
              <a:t>Web 3.0, which aims to create a more decentralized, secure, and user-centric web. Innovations like the Semantic Web and blockchain technology are also shaping the future of the web.</a:t>
            </a:r>
          </a:p>
        </p:txBody>
      </p:sp>
      <p:sp>
        <p:nvSpPr>
          <p:cNvPr id="11" name="TextBox 11"/>
          <p:cNvSpPr txBox="1"/>
          <p:nvPr/>
        </p:nvSpPr>
        <p:spPr>
          <a:xfrm>
            <a:off x="7448761" y="6237193"/>
            <a:ext cx="2799016" cy="495300"/>
          </a:xfrm>
          <a:prstGeom prst="rect">
            <a:avLst/>
          </a:prstGeom>
        </p:spPr>
        <p:txBody>
          <a:bodyPr lIns="0" tIns="0" rIns="0" bIns="0" rtlCol="0" anchor="t">
            <a:spAutoFit/>
          </a:bodyPr>
          <a:lstStyle/>
          <a:p>
            <a:pPr algn="l">
              <a:lnSpc>
                <a:spcPts val="4199"/>
              </a:lnSpc>
            </a:pPr>
            <a:r>
              <a:rPr lang="en-US" sz="2999">
                <a:solidFill>
                  <a:srgbClr val="545454"/>
                </a:solidFill>
                <a:latin typeface="Montserrat Ultra-Bold"/>
                <a:ea typeface="Montserrat Ultra-Bold"/>
                <a:cs typeface="Montserrat Ultra-Bold"/>
                <a:sym typeface="Montserrat Ultra-Bold"/>
              </a:rPr>
              <a:t>Future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4747</Words>
  <Application>Microsoft Office PowerPoint</Application>
  <PresentationFormat>Custom</PresentationFormat>
  <Paragraphs>402</Paragraphs>
  <Slides>29</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Montserrat Heavy</vt:lpstr>
      <vt:lpstr>Calibri</vt:lpstr>
      <vt:lpstr>Montserrat Semi-Bold</vt:lpstr>
      <vt:lpstr>Montserrat</vt:lpstr>
      <vt:lpstr>Montserrat Bold</vt:lpstr>
      <vt:lpstr>Poppins Bold</vt:lpstr>
      <vt:lpstr>Poppins Italics</vt:lpstr>
      <vt:lpstr>Montserrat Ultra-Bold</vt:lpstr>
      <vt:lpstr>Poppins Heavy</vt:lpstr>
      <vt:lpstr>Arial</vt:lpstr>
      <vt:lpstr>Poppins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For Beginners</dc:title>
  <dc:creator>scs</dc:creator>
  <cp:lastModifiedBy>scs</cp:lastModifiedBy>
  <cp:revision>4</cp:revision>
  <dcterms:created xsi:type="dcterms:W3CDTF">2006-08-16T00:00:00Z</dcterms:created>
  <dcterms:modified xsi:type="dcterms:W3CDTF">2024-09-03T04:42:06Z</dcterms:modified>
  <dc:identifier>DAGPbhFkH7A</dc:identifier>
</cp:coreProperties>
</file>